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af27db466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af27db46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af27db46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af27db4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f27db466f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f27db466f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af27db466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af27db466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5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af27db466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af27db46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a:t>そして次に、観光媒体の一つである現在のPR方法について調べました。ここでは焼津市を例に挙げて説明します。焼津市では公式ホームページや、焼津シティチャンネルというYouTubeチャンネルでの発信が行われています。このチャンネルでは外国人観光客に向けた動画が1700万回再生されています。そして他にも焼津港マラソンのポスターはさまざまな街で掲示されています。さらに、焼津市のゆるキャラやいちゃんを使ったPRも行われています。</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8fc582f4983513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8fc582f4983513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f27db466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f27db46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fc5b1af708bb586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fc5b1af708bb58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af27db466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af27db466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m.youtube.com/watch?v=Lhq0ikoJvHA"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mlit.go.jp/seisakutokatsu/soukou/ppg/ppg9/kankou.pdf" TargetMode="External"/><Relationship Id="rId5" Type="http://schemas.openxmlformats.org/officeDocument/2006/relationships/hyperlink" Target="https://slonsen.jp/" TargetMode="External"/><Relationship Id="rId4" Type="http://schemas.openxmlformats.org/officeDocument/2006/relationships/hyperlink" Target="https://www.jalan.net/kankou/cit_2220900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www.city.yaizu.lg.j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fujieda.tokaido-guide.jp/acce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87375" y="0"/>
            <a:ext cx="9144000" cy="5143500"/>
          </a:xfrm>
          <a:prstGeom prst="rect">
            <a:avLst/>
          </a:prstGeom>
          <a:noFill/>
          <a:ln>
            <a:noFill/>
          </a:ln>
        </p:spPr>
      </p:pic>
      <p:sp>
        <p:nvSpPr>
          <p:cNvPr id="56" name="Google Shape;56;p13"/>
          <p:cNvSpPr txBox="1"/>
          <p:nvPr/>
        </p:nvSpPr>
        <p:spPr>
          <a:xfrm>
            <a:off x="1068002" y="898884"/>
            <a:ext cx="7142400" cy="1820100"/>
          </a:xfrm>
          <a:prstGeom prst="rect">
            <a:avLst/>
          </a:prstGeom>
          <a:solidFill>
            <a:srgbClr val="FFFFFF"/>
          </a:solidFill>
          <a:ln w="38100"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ja" sz="5300" b="1"/>
              <a:t>観光客を増やすために必要なことは？　　　　　　　　　　　　　</a:t>
            </a:r>
            <a:endParaRPr sz="5300" b="1"/>
          </a:p>
        </p:txBody>
      </p:sp>
      <p:pic>
        <p:nvPicPr>
          <p:cNvPr id="57" name="Google Shape;57;p13"/>
          <p:cNvPicPr preferRelativeResize="0"/>
          <p:nvPr/>
        </p:nvPicPr>
        <p:blipFill>
          <a:blip r:embed="rId4">
            <a:alphaModFix/>
          </a:blip>
          <a:stretch>
            <a:fillRect/>
          </a:stretch>
        </p:blipFill>
        <p:spPr>
          <a:xfrm>
            <a:off x="7032525" y="3197944"/>
            <a:ext cx="2111475" cy="2111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検索したサイトのURL</a:t>
            </a:r>
            <a:endParaRPr/>
          </a:p>
        </p:txBody>
      </p:sp>
      <p:sp>
        <p:nvSpPr>
          <p:cNvPr id="131" name="Google Shape;13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・焼津CITYチャンネル→</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ja"/>
              <a:t>・島田市の観光スポットランキング→</a:t>
            </a:r>
            <a:endParaRPr/>
          </a:p>
          <a:p>
            <a:pPr marL="0" lvl="0" indent="0" algn="l" rtl="0">
              <a:spcBef>
                <a:spcPts val="1200"/>
              </a:spcBef>
              <a:spcAft>
                <a:spcPts val="1200"/>
              </a:spcAft>
              <a:buNone/>
            </a:pPr>
            <a:r>
              <a:rPr lang="ja"/>
              <a:t>・川根温泉ホテル→</a:t>
            </a:r>
            <a:endParaRPr/>
          </a:p>
        </p:txBody>
      </p:sp>
      <p:sp>
        <p:nvSpPr>
          <p:cNvPr id="132" name="Google Shape;132;p22"/>
          <p:cNvSpPr txBox="1"/>
          <p:nvPr/>
        </p:nvSpPr>
        <p:spPr>
          <a:xfrm>
            <a:off x="3039479" y="1152475"/>
            <a:ext cx="60030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u="sng">
                <a:solidFill>
                  <a:schemeClr val="hlink"/>
                </a:solidFill>
                <a:hlinkClick r:id="rId3"/>
              </a:rPr>
              <a:t>https://www.google.com/url?q=https://m.youtube.com/watch%3Fv%3DLhq0ikoJvHA&amp;sa=U&amp;ved=2ahUKEwiXioT04e6DAxX_hq8BHULADP8QwqsBegQIDxAF&amp;usg=AOvVaw0bc2Ro1BXW9GdkvBztUk5L</a:t>
            </a: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133" name="Google Shape;133;p22"/>
          <p:cNvSpPr txBox="1"/>
          <p:nvPr/>
        </p:nvSpPr>
        <p:spPr>
          <a:xfrm>
            <a:off x="4325095" y="2571757"/>
            <a:ext cx="91440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u="sng">
                <a:solidFill>
                  <a:schemeClr val="hlink"/>
                </a:solidFill>
                <a:hlinkClick r:id="rId4"/>
              </a:rPr>
              <a:t>https://www.jalan.net/kankou/cit_222090000/</a:t>
            </a: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134" name="Google Shape;134;p22"/>
          <p:cNvSpPr txBox="1"/>
          <p:nvPr/>
        </p:nvSpPr>
        <p:spPr>
          <a:xfrm>
            <a:off x="2486078" y="3010982"/>
            <a:ext cx="91440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u="sng">
                <a:solidFill>
                  <a:schemeClr val="hlink"/>
                </a:solidFill>
                <a:hlinkClick r:id="rId5"/>
              </a:rPr>
              <a:t>https://slonsen.jp/</a:t>
            </a: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135" name="Google Shape;135;p22"/>
          <p:cNvSpPr txBox="1"/>
          <p:nvPr/>
        </p:nvSpPr>
        <p:spPr>
          <a:xfrm>
            <a:off x="311706" y="3753782"/>
            <a:ext cx="9144000" cy="102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a:solidFill>
                  <a:schemeClr val="dk2"/>
                </a:solidFill>
              </a:rPr>
              <a:t>・国土交通省/観光と交通との相関関係→</a:t>
            </a:r>
            <a:r>
              <a:rPr lang="ja" sz="1800" u="sng">
                <a:solidFill>
                  <a:schemeClr val="hlink"/>
                </a:solidFill>
                <a:hlinkClick r:id="rId6"/>
              </a:rPr>
              <a:t>https://www.mlit.go.jp/seisakutokatsu/soukou/ppg/ppg9/kankou.pdf</a:t>
            </a:r>
            <a:endParaRPr sz="1800">
              <a:solidFill>
                <a:schemeClr val="dk2"/>
              </a:solidFill>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3" name="Google Shape;63;p14"/>
          <p:cNvSpPr txBox="1">
            <a:spLocks noGrp="1"/>
          </p:cNvSpPr>
          <p:nvPr>
            <p:ph type="title"/>
          </p:nvPr>
        </p:nvSpPr>
        <p:spPr>
          <a:xfrm>
            <a:off x="496055" y="415293"/>
            <a:ext cx="2077800" cy="7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6100" b="1">
                <a:solidFill>
                  <a:srgbClr val="1155CC"/>
                </a:solidFill>
              </a:rPr>
              <a:t>仮説</a:t>
            </a:r>
            <a:endParaRPr sz="6100" b="1">
              <a:solidFill>
                <a:srgbClr val="1155CC"/>
              </a:solidFill>
            </a:endParaRPr>
          </a:p>
        </p:txBody>
      </p:sp>
      <p:sp>
        <p:nvSpPr>
          <p:cNvPr id="64" name="Google Shape;64;p14"/>
          <p:cNvSpPr txBox="1">
            <a:spLocks noGrp="1"/>
          </p:cNvSpPr>
          <p:nvPr>
            <p:ph type="body" idx="1"/>
          </p:nvPr>
        </p:nvSpPr>
        <p:spPr>
          <a:xfrm>
            <a:off x="496051" y="1577250"/>
            <a:ext cx="8136600" cy="27546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ja" sz="4200" b="1" u="sng"/>
              <a:t>観光の3要素のうち</a:t>
            </a:r>
            <a:endParaRPr sz="4200" b="1" u="sng"/>
          </a:p>
          <a:p>
            <a:pPr marL="0" lvl="0" indent="0" algn="l" rtl="0">
              <a:spcBef>
                <a:spcPts val="1200"/>
              </a:spcBef>
              <a:spcAft>
                <a:spcPts val="0"/>
              </a:spcAft>
              <a:buNone/>
            </a:pPr>
            <a:r>
              <a:rPr lang="ja" sz="4200" b="1" u="sng"/>
              <a:t>『</a:t>
            </a:r>
            <a:r>
              <a:rPr lang="ja" sz="4200" b="1" u="sng">
                <a:solidFill>
                  <a:srgbClr val="FF0000"/>
                </a:solidFill>
              </a:rPr>
              <a:t>観光客体</a:t>
            </a:r>
            <a:r>
              <a:rPr lang="ja" sz="4200" b="1" u="sng"/>
              <a:t>・</a:t>
            </a:r>
            <a:r>
              <a:rPr lang="ja" sz="4200" b="1" u="sng">
                <a:solidFill>
                  <a:srgbClr val="FF0000"/>
                </a:solidFill>
              </a:rPr>
              <a:t>観光媒体</a:t>
            </a:r>
            <a:r>
              <a:rPr lang="ja" sz="4200" b="1" u="sng"/>
              <a:t>』</a:t>
            </a:r>
            <a:endParaRPr sz="4200" b="1" u="sng"/>
          </a:p>
          <a:p>
            <a:pPr marL="0" lvl="0" indent="0" algn="l" rtl="0">
              <a:spcBef>
                <a:spcPts val="1200"/>
              </a:spcBef>
              <a:spcAft>
                <a:spcPts val="1200"/>
              </a:spcAft>
              <a:buNone/>
            </a:pPr>
            <a:r>
              <a:rPr lang="ja" sz="4200" b="1" u="sng"/>
              <a:t>を整えること</a:t>
            </a:r>
            <a:endParaRPr sz="42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1"/>
            <a:ext cx="9144000" cy="5143500"/>
          </a:xfrm>
          <a:prstGeom prst="rect">
            <a:avLst/>
          </a:prstGeom>
          <a:noFill/>
          <a:ln>
            <a:noFill/>
          </a:ln>
        </p:spPr>
      </p:pic>
      <p:sp>
        <p:nvSpPr>
          <p:cNvPr id="70" name="Google Shape;70;p15"/>
          <p:cNvSpPr txBox="1">
            <a:spLocks noGrp="1"/>
          </p:cNvSpPr>
          <p:nvPr>
            <p:ph type="body" idx="1"/>
          </p:nvPr>
        </p:nvSpPr>
        <p:spPr>
          <a:xfrm>
            <a:off x="152100" y="903350"/>
            <a:ext cx="8680200" cy="3665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1" name="Google Shape;71;p15"/>
          <p:cNvPicPr preferRelativeResize="0"/>
          <p:nvPr/>
        </p:nvPicPr>
        <p:blipFill rotWithShape="1">
          <a:blip r:embed="rId4">
            <a:alphaModFix/>
          </a:blip>
          <a:srcRect l="10026" t="30915" r="11517" b="19085"/>
          <a:stretch/>
        </p:blipFill>
        <p:spPr>
          <a:xfrm>
            <a:off x="258400" y="963265"/>
            <a:ext cx="8627198" cy="3820651"/>
          </a:xfrm>
          <a:prstGeom prst="rect">
            <a:avLst/>
          </a:prstGeom>
          <a:noFill/>
          <a:ln w="28575" cap="flat" cmpd="sng">
            <a:solidFill>
              <a:schemeClr val="dk2"/>
            </a:solidFill>
            <a:prstDash val="lgDash"/>
            <a:round/>
            <a:headEnd type="none" w="sm" len="sm"/>
            <a:tailEnd type="none" w="sm" len="sm"/>
          </a:ln>
        </p:spPr>
      </p:pic>
      <p:sp>
        <p:nvSpPr>
          <p:cNvPr id="72" name="Google Shape;72;p15"/>
          <p:cNvSpPr/>
          <p:nvPr/>
        </p:nvSpPr>
        <p:spPr>
          <a:xfrm>
            <a:off x="6152850" y="1350400"/>
            <a:ext cx="1037100" cy="336600"/>
          </a:xfrm>
          <a:prstGeom prst="rect">
            <a:avLst/>
          </a:prstGeom>
          <a:noFill/>
          <a:ln w="381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73650" y="1350400"/>
            <a:ext cx="1105200" cy="336600"/>
          </a:xfrm>
          <a:prstGeom prst="rect">
            <a:avLst/>
          </a:prstGeom>
          <a:noFill/>
          <a:ln w="38100" cap="flat" cmpd="sng">
            <a:solidFill>
              <a:srgbClr val="9FC5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a:spLocks noGrp="1"/>
          </p:cNvSpPr>
          <p:nvPr>
            <p:ph type="title"/>
          </p:nvPr>
        </p:nvSpPr>
        <p:spPr>
          <a:xfrm>
            <a:off x="311700" y="330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1155CC"/>
                </a:solidFill>
              </a:rPr>
              <a:t>背景</a:t>
            </a:r>
            <a:endParaRPr b="1">
              <a:solidFill>
                <a:srgbClr val="1155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1155CC"/>
                </a:solidFill>
              </a:rPr>
              <a:t>観光施設・宿泊施設の整備状況</a:t>
            </a:r>
            <a:endParaRPr b="1">
              <a:solidFill>
                <a:srgbClr val="1155CC"/>
              </a:solidFill>
            </a:endParaRPr>
          </a:p>
        </p:txBody>
      </p:sp>
      <p:sp>
        <p:nvSpPr>
          <p:cNvPr id="81" name="Google Shape;81;p16"/>
          <p:cNvSpPr txBox="1">
            <a:spLocks noGrp="1"/>
          </p:cNvSpPr>
          <p:nvPr>
            <p:ph type="body" idx="1"/>
          </p:nvPr>
        </p:nvSpPr>
        <p:spPr>
          <a:xfrm>
            <a:off x="311700" y="931000"/>
            <a:ext cx="8520600" cy="4051200"/>
          </a:xfrm>
          <a:prstGeom prst="rect">
            <a:avLst/>
          </a:prstGeom>
          <a:solidFill>
            <a:srgbClr val="FFFFFF"/>
          </a:solidFill>
        </p:spPr>
        <p:txBody>
          <a:bodyPr spcFirstLastPara="1" wrap="square" lIns="91425" tIns="91425" rIns="91425" bIns="91425" anchor="ctr" anchorCtr="0">
            <a:normAutofit/>
          </a:bodyPr>
          <a:lstStyle/>
          <a:p>
            <a:pPr marL="0" lvl="0" indent="0" algn="l" rtl="0">
              <a:spcBef>
                <a:spcPts val="0"/>
              </a:spcBef>
              <a:spcAft>
                <a:spcPts val="0"/>
              </a:spcAft>
              <a:buNone/>
            </a:pPr>
            <a:r>
              <a:rPr lang="ja" b="1" u="sng"/>
              <a:t>例1:島田市</a:t>
            </a:r>
            <a:endParaRPr b="1" u="sng"/>
          </a:p>
          <a:p>
            <a:pPr marL="0" lvl="0" indent="0" algn="l" rtl="0">
              <a:spcBef>
                <a:spcPts val="1200"/>
              </a:spcBef>
              <a:spcAft>
                <a:spcPts val="0"/>
              </a:spcAft>
              <a:buNone/>
            </a:pPr>
            <a:r>
              <a:rPr lang="ja" b="1"/>
              <a:t>⭕️：蓬莱橋や諏訪原遺跡などの自然に囲まれた観光スポットがある。</a:t>
            </a:r>
            <a:endParaRPr b="1"/>
          </a:p>
          <a:p>
            <a:pPr marL="0" lvl="0" indent="0" algn="l" rtl="0">
              <a:spcBef>
                <a:spcPts val="1200"/>
              </a:spcBef>
              <a:spcAft>
                <a:spcPts val="0"/>
              </a:spcAft>
              <a:buNone/>
            </a:pPr>
            <a:r>
              <a:rPr lang="ja" b="1"/>
              <a:t>❌：体を動かせるようなアクティビティスポットや宿泊できるような施設が少ない。</a:t>
            </a:r>
            <a:endParaRPr b="1"/>
          </a:p>
          <a:p>
            <a:pPr marL="0" lvl="0" indent="0" algn="l" rtl="0">
              <a:spcBef>
                <a:spcPts val="1200"/>
              </a:spcBef>
              <a:spcAft>
                <a:spcPts val="0"/>
              </a:spcAft>
              <a:buNone/>
            </a:pPr>
            <a:r>
              <a:rPr lang="ja" b="1" u="sng"/>
              <a:t>例2:牧之原市</a:t>
            </a:r>
            <a:endParaRPr b="1" u="sng"/>
          </a:p>
          <a:p>
            <a:pPr marL="0" lvl="0" indent="0" algn="l" rtl="0">
              <a:spcBef>
                <a:spcPts val="1200"/>
              </a:spcBef>
              <a:spcAft>
                <a:spcPts val="0"/>
              </a:spcAft>
              <a:buNone/>
            </a:pPr>
            <a:r>
              <a:rPr lang="ja" b="1"/>
              <a:t>⭕️:川根温泉ホテル</a:t>
            </a:r>
            <a:endParaRPr b="1"/>
          </a:p>
          <a:p>
            <a:pPr marL="0" lvl="0" indent="0" algn="just" rtl="0">
              <a:spcBef>
                <a:spcPts val="1200"/>
              </a:spcBef>
              <a:spcAft>
                <a:spcPts val="0"/>
              </a:spcAft>
              <a:buNone/>
            </a:pPr>
            <a:r>
              <a:rPr lang="ja" b="1"/>
              <a:t>→・ホテルの設備が充実している。</a:t>
            </a:r>
            <a:endParaRPr b="1"/>
          </a:p>
          <a:p>
            <a:pPr marL="0" lvl="0" indent="0" algn="just" rtl="0">
              <a:spcBef>
                <a:spcPts val="1200"/>
              </a:spcBef>
              <a:spcAft>
                <a:spcPts val="1200"/>
              </a:spcAft>
              <a:buNone/>
            </a:pPr>
            <a:r>
              <a:rPr lang="ja" b="1"/>
              <a:t>　・「温泉宿ホテル総選挙2023」の4つの部門で、全国1位を受賞した安心と信頼のあるホテル。　</a:t>
            </a:r>
            <a:endParaRPr b="1"/>
          </a:p>
        </p:txBody>
      </p:sp>
      <p:pic>
        <p:nvPicPr>
          <p:cNvPr id="82" name="Google Shape;82;p16"/>
          <p:cNvPicPr preferRelativeResize="0"/>
          <p:nvPr/>
        </p:nvPicPr>
        <p:blipFill>
          <a:blip r:embed="rId4">
            <a:alphaModFix/>
          </a:blip>
          <a:stretch>
            <a:fillRect/>
          </a:stretch>
        </p:blipFill>
        <p:spPr>
          <a:xfrm>
            <a:off x="6702980" y="2691581"/>
            <a:ext cx="1963399" cy="1308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1155CC"/>
                </a:solidFill>
              </a:rPr>
              <a:t>現在のPR方法</a:t>
            </a:r>
            <a:endParaRPr b="1">
              <a:solidFill>
                <a:srgbClr val="1155CC"/>
              </a:solidFill>
            </a:endParaRPr>
          </a:p>
        </p:txBody>
      </p:sp>
      <p:sp>
        <p:nvSpPr>
          <p:cNvPr id="89" name="Google Shape;89;p17"/>
          <p:cNvSpPr txBox="1">
            <a:spLocks noGrp="1"/>
          </p:cNvSpPr>
          <p:nvPr>
            <p:ph type="body" idx="1"/>
          </p:nvPr>
        </p:nvSpPr>
        <p:spPr>
          <a:xfrm>
            <a:off x="311700" y="1152475"/>
            <a:ext cx="8520600" cy="3416400"/>
          </a:xfrm>
          <a:prstGeom prst="rect">
            <a:avLst/>
          </a:prstGeom>
          <a:solidFill>
            <a:srgbClr val="FFFFFF"/>
          </a:solidFill>
        </p:spPr>
        <p:txBody>
          <a:bodyPr spcFirstLastPara="1" wrap="square" lIns="91425" tIns="91425" rIns="91425" bIns="91425" anchor="t" anchorCtr="0">
            <a:normAutofit/>
          </a:bodyPr>
          <a:lstStyle/>
          <a:p>
            <a:pPr marL="0" lvl="0" indent="0" algn="l" rtl="0">
              <a:spcBef>
                <a:spcPts val="0"/>
              </a:spcBef>
              <a:spcAft>
                <a:spcPts val="0"/>
              </a:spcAft>
              <a:buNone/>
            </a:pPr>
            <a:r>
              <a:rPr lang="ja" b="1" u="sng"/>
              <a:t>例:焼津市</a:t>
            </a:r>
            <a:endParaRPr b="1" u="sng"/>
          </a:p>
          <a:p>
            <a:pPr marL="0" lvl="0" indent="0" algn="l" rtl="0">
              <a:spcBef>
                <a:spcPts val="1200"/>
              </a:spcBef>
              <a:spcAft>
                <a:spcPts val="0"/>
              </a:spcAft>
              <a:buNone/>
            </a:pPr>
            <a:r>
              <a:rPr lang="ja" b="1"/>
              <a:t>・ホームページの設立→</a:t>
            </a:r>
            <a:endParaRPr b="1"/>
          </a:p>
          <a:p>
            <a:pPr marL="0" lvl="0" indent="0" algn="l" rtl="0">
              <a:spcBef>
                <a:spcPts val="1200"/>
              </a:spcBef>
              <a:spcAft>
                <a:spcPts val="0"/>
              </a:spcAft>
              <a:buNone/>
            </a:pPr>
            <a:r>
              <a:rPr lang="ja" b="1"/>
              <a:t>・YouTube「焼津CITYチャンネル」の設立</a:t>
            </a:r>
            <a:endParaRPr b="1"/>
          </a:p>
          <a:p>
            <a:pPr marL="0" lvl="0" indent="0" algn="l" rtl="0">
              <a:spcBef>
                <a:spcPts val="1200"/>
              </a:spcBef>
              <a:spcAft>
                <a:spcPts val="0"/>
              </a:spcAft>
              <a:buNone/>
            </a:pPr>
            <a:r>
              <a:rPr lang="ja" b="1"/>
              <a:t>　　→外国人観光客に向けて作成された動画は1700万回以上再生されている。</a:t>
            </a:r>
            <a:endParaRPr b="1"/>
          </a:p>
          <a:p>
            <a:pPr marL="0" lvl="0" indent="0" algn="l" rtl="0">
              <a:spcBef>
                <a:spcPts val="1200"/>
              </a:spcBef>
              <a:spcAft>
                <a:spcPts val="0"/>
              </a:spcAft>
              <a:buNone/>
            </a:pPr>
            <a:r>
              <a:rPr lang="ja" b="1"/>
              <a:t>・焼津市で行われる焼津みなとマラソンのポスターが多くのまちで掲示されてい　る。　　　　　　　　　</a:t>
            </a:r>
            <a:endParaRPr b="1"/>
          </a:p>
          <a:p>
            <a:pPr marL="0" lvl="0" indent="0" algn="l" rtl="0">
              <a:spcBef>
                <a:spcPts val="1200"/>
              </a:spcBef>
              <a:spcAft>
                <a:spcPts val="1200"/>
              </a:spcAft>
              <a:buNone/>
            </a:pPr>
            <a:r>
              <a:rPr lang="ja" b="1"/>
              <a:t>・ゆるキャラ「やいちゃん」</a:t>
            </a:r>
            <a:endParaRPr b="1"/>
          </a:p>
        </p:txBody>
      </p:sp>
      <p:sp>
        <p:nvSpPr>
          <p:cNvPr id="90" name="Google Shape;90;p17"/>
          <p:cNvSpPr txBox="1"/>
          <p:nvPr/>
        </p:nvSpPr>
        <p:spPr>
          <a:xfrm>
            <a:off x="2996916" y="1586578"/>
            <a:ext cx="9144000" cy="74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u="sng">
                <a:solidFill>
                  <a:schemeClr val="hlink"/>
                </a:solidFill>
                <a:hlinkClick r:id="rId4"/>
              </a:rPr>
              <a:t>https://www.city.yaizu.lg.jp/</a:t>
            </a: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91" name="Google Shape;91;p17"/>
          <p:cNvPicPr preferRelativeResize="0"/>
          <p:nvPr/>
        </p:nvPicPr>
        <p:blipFill>
          <a:blip r:embed="rId5">
            <a:alphaModFix/>
          </a:blip>
          <a:stretch>
            <a:fillRect/>
          </a:stretch>
        </p:blipFill>
        <p:spPr>
          <a:xfrm>
            <a:off x="7710742" y="3396954"/>
            <a:ext cx="1321025" cy="1622250"/>
          </a:xfrm>
          <a:prstGeom prst="rect">
            <a:avLst/>
          </a:prstGeom>
          <a:noFill/>
          <a:ln>
            <a:noFill/>
          </a:ln>
        </p:spPr>
      </p:pic>
      <p:pic>
        <p:nvPicPr>
          <p:cNvPr id="92" name="Google Shape;92;p17"/>
          <p:cNvPicPr preferRelativeResize="0"/>
          <p:nvPr/>
        </p:nvPicPr>
        <p:blipFill>
          <a:blip r:embed="rId6">
            <a:alphaModFix/>
          </a:blip>
          <a:stretch>
            <a:fillRect/>
          </a:stretch>
        </p:blipFill>
        <p:spPr>
          <a:xfrm>
            <a:off x="6260475" y="1375344"/>
            <a:ext cx="2073825" cy="116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0" y="0"/>
            <a:ext cx="9222350" cy="514350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solidFill>
                  <a:srgbClr val="1155CC"/>
                </a:solidFill>
              </a:rPr>
              <a:t>観光客のアクセス方法</a:t>
            </a:r>
            <a:endParaRPr b="1">
              <a:solidFill>
                <a:srgbClr val="1155CC"/>
              </a:solidFill>
            </a:endParaRPr>
          </a:p>
        </p:txBody>
      </p:sp>
      <p:sp>
        <p:nvSpPr>
          <p:cNvPr id="99" name="Google Shape;99;p18"/>
          <p:cNvSpPr txBox="1">
            <a:spLocks noGrp="1"/>
          </p:cNvSpPr>
          <p:nvPr>
            <p:ph type="body" idx="1"/>
          </p:nvPr>
        </p:nvSpPr>
        <p:spPr>
          <a:xfrm>
            <a:off x="311700" y="1152475"/>
            <a:ext cx="8520600" cy="3416400"/>
          </a:xfrm>
          <a:prstGeom prst="rect">
            <a:avLst/>
          </a:prstGeom>
          <a:solidFill>
            <a:srgbClr val="FFFFFF"/>
          </a:solidFill>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ja" b="1" u="sng"/>
              <a:t>例:藤枝市</a:t>
            </a:r>
            <a:endParaRPr b="1" u="sng"/>
          </a:p>
          <a:p>
            <a:pPr marL="0" lvl="0" indent="0" algn="l" rtl="0">
              <a:spcBef>
                <a:spcPts val="1200"/>
              </a:spcBef>
              <a:spcAft>
                <a:spcPts val="0"/>
              </a:spcAft>
              <a:buNone/>
            </a:pPr>
            <a:r>
              <a:rPr lang="ja" sz="2400" b="1"/>
              <a:t>・インターネットサイト「ふじえだ東海道まちあるき」では様々な藤枝市へのアクセス方法が記載されている。</a:t>
            </a:r>
            <a:endParaRPr sz="2400" b="1"/>
          </a:p>
          <a:p>
            <a:pPr marL="0" lvl="0" indent="0" algn="l" rtl="0">
              <a:spcBef>
                <a:spcPts val="1200"/>
              </a:spcBef>
              <a:spcAft>
                <a:spcPts val="0"/>
              </a:spcAft>
              <a:buNone/>
            </a:pPr>
            <a:r>
              <a:rPr lang="ja" sz="2400" b="1"/>
              <a:t>・市内の移動が簡単にできるレンタルサイクルやシェアサイクルがある。</a:t>
            </a:r>
            <a:endParaRPr sz="2400" b="1"/>
          </a:p>
          <a:p>
            <a:pPr marL="0" lvl="0" indent="0" algn="l" rtl="0">
              <a:spcBef>
                <a:spcPts val="1200"/>
              </a:spcBef>
              <a:spcAft>
                <a:spcPts val="0"/>
              </a:spcAft>
              <a:buNone/>
            </a:pPr>
            <a:r>
              <a:rPr lang="ja" sz="2400" b="1"/>
              <a:t>「ふじえだ東海道まちあるき」</a:t>
            </a:r>
            <a:endParaRPr sz="2400" b="1"/>
          </a:p>
          <a:p>
            <a:pPr marL="0" lvl="0" indent="0" algn="l" rtl="0">
              <a:spcBef>
                <a:spcPts val="1200"/>
              </a:spcBef>
              <a:spcAft>
                <a:spcPts val="0"/>
              </a:spcAft>
              <a:buNone/>
            </a:pPr>
            <a:r>
              <a:rPr lang="ja" b="1"/>
              <a:t>　</a:t>
            </a:r>
            <a:r>
              <a:rPr lang="ja" b="1" u="sng">
                <a:solidFill>
                  <a:schemeClr val="hlink"/>
                </a:solidFill>
                <a:hlinkClick r:id="rId4"/>
              </a:rPr>
              <a:t>https://fujieda.tokaido-guide.jp/access</a:t>
            </a:r>
            <a:endParaRPr b="1"/>
          </a:p>
          <a:p>
            <a:pPr marL="0" lvl="0" indent="0" algn="l" rtl="0">
              <a:spcBef>
                <a:spcPts val="1200"/>
              </a:spcBef>
              <a:spcAft>
                <a:spcPts val="1200"/>
              </a:spcAft>
              <a:buNone/>
            </a:pPr>
            <a:endParaRPr b="1"/>
          </a:p>
        </p:txBody>
      </p:sp>
      <p:pic>
        <p:nvPicPr>
          <p:cNvPr id="100" name="Google Shape;100;p18"/>
          <p:cNvPicPr preferRelativeResize="0"/>
          <p:nvPr/>
        </p:nvPicPr>
        <p:blipFill rotWithShape="1">
          <a:blip r:embed="rId5">
            <a:alphaModFix/>
          </a:blip>
          <a:srcRect l="3781"/>
          <a:stretch/>
        </p:blipFill>
        <p:spPr>
          <a:xfrm>
            <a:off x="6198175" y="2866303"/>
            <a:ext cx="2812925" cy="2149502"/>
          </a:xfrm>
          <a:prstGeom prst="rect">
            <a:avLst/>
          </a:prstGeom>
          <a:noFill/>
          <a:ln w="28575" cap="flat" cmpd="sng">
            <a:solidFill>
              <a:schemeClr val="dk2"/>
            </a:solidFill>
            <a:prstDash val="dashDot"/>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6" name="Google Shape;106;p19"/>
          <p:cNvSpPr txBox="1">
            <a:spLocks noGrp="1"/>
          </p:cNvSpPr>
          <p:nvPr>
            <p:ph type="title"/>
          </p:nvPr>
        </p:nvSpPr>
        <p:spPr>
          <a:xfrm>
            <a:off x="311700" y="36206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3700" b="1"/>
              <a:t>問題点のまとめと改善策・考察</a:t>
            </a:r>
            <a:endParaRPr sz="3700" b="1"/>
          </a:p>
        </p:txBody>
      </p:sp>
      <p:sp>
        <p:nvSpPr>
          <p:cNvPr id="107" name="Google Shape;107;p19"/>
          <p:cNvSpPr txBox="1">
            <a:spLocks noGrp="1"/>
          </p:cNvSpPr>
          <p:nvPr>
            <p:ph type="body" idx="1"/>
          </p:nvPr>
        </p:nvSpPr>
        <p:spPr>
          <a:xfrm>
            <a:off x="311699" y="1184737"/>
            <a:ext cx="8520600" cy="34164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ja" sz="2400" b="1"/>
              <a:t>・アクセス方法や観光施設が充実していても、それらを知っている人が少ないこと。</a:t>
            </a:r>
            <a:endParaRPr sz="2400" b="1"/>
          </a:p>
          <a:p>
            <a:pPr marL="0" lvl="0" indent="0" algn="l" rtl="0">
              <a:spcBef>
                <a:spcPts val="1200"/>
              </a:spcBef>
              <a:spcAft>
                <a:spcPts val="0"/>
              </a:spcAft>
              <a:buNone/>
            </a:pPr>
            <a:r>
              <a:rPr lang="ja" sz="2400" b="1"/>
              <a:t>→もっと人の目にとまるようなポスターや広告を作る。</a:t>
            </a:r>
            <a:endParaRPr sz="2400" b="1"/>
          </a:p>
          <a:p>
            <a:pPr marL="0" lvl="0" indent="0" algn="l" rtl="0">
              <a:spcBef>
                <a:spcPts val="1200"/>
              </a:spcBef>
              <a:spcAft>
                <a:spcPts val="0"/>
              </a:spcAft>
              <a:buNone/>
            </a:pPr>
            <a:r>
              <a:rPr lang="ja" sz="2400" b="1"/>
              <a:t>→SNSの活用を活発にすることも有効ではないか。</a:t>
            </a:r>
            <a:endParaRPr sz="2400" b="1"/>
          </a:p>
          <a:p>
            <a:pPr marL="0" lvl="0" indent="0" algn="l" rtl="0">
              <a:spcBef>
                <a:spcPts val="1200"/>
              </a:spcBef>
              <a:spcAft>
                <a:spcPts val="0"/>
              </a:spcAft>
              <a:buNone/>
            </a:pPr>
            <a:r>
              <a:rPr lang="ja" sz="2400" b="1"/>
              <a:t>　　　　　　　　　　　（Instagram、X、Youtubeなど）</a:t>
            </a:r>
            <a:endParaRPr sz="2400" b="1"/>
          </a:p>
          <a:p>
            <a:pPr marL="0" lvl="0" indent="0" algn="l" rtl="0">
              <a:spcBef>
                <a:spcPts val="1200"/>
              </a:spcBef>
              <a:spcAft>
                <a:spcPts val="1200"/>
              </a:spcAft>
              <a:buNone/>
            </a:pPr>
            <a:endParaRPr sz="2400" b="1"/>
          </a:p>
        </p:txBody>
      </p:sp>
      <p:pic>
        <p:nvPicPr>
          <p:cNvPr id="108" name="Google Shape;108;p19"/>
          <p:cNvPicPr preferRelativeResize="0"/>
          <p:nvPr/>
        </p:nvPicPr>
        <p:blipFill>
          <a:blip r:embed="rId4">
            <a:alphaModFix/>
          </a:blip>
          <a:stretch>
            <a:fillRect/>
          </a:stretch>
        </p:blipFill>
        <p:spPr>
          <a:xfrm>
            <a:off x="311700" y="3476898"/>
            <a:ext cx="1471925" cy="1010250"/>
          </a:xfrm>
          <a:prstGeom prst="rect">
            <a:avLst/>
          </a:prstGeom>
          <a:noFill/>
          <a:ln>
            <a:noFill/>
          </a:ln>
        </p:spPr>
      </p:pic>
      <p:pic>
        <p:nvPicPr>
          <p:cNvPr id="109" name="Google Shape;109;p19"/>
          <p:cNvPicPr preferRelativeResize="0"/>
          <p:nvPr/>
        </p:nvPicPr>
        <p:blipFill rotWithShape="1">
          <a:blip r:embed="rId5">
            <a:alphaModFix/>
          </a:blip>
          <a:srcRect r="35699"/>
          <a:stretch/>
        </p:blipFill>
        <p:spPr>
          <a:xfrm>
            <a:off x="1507402" y="3557238"/>
            <a:ext cx="975522" cy="849575"/>
          </a:xfrm>
          <a:prstGeom prst="rect">
            <a:avLst/>
          </a:prstGeom>
          <a:noFill/>
          <a:ln>
            <a:noFill/>
          </a:ln>
        </p:spPr>
      </p:pic>
      <p:pic>
        <p:nvPicPr>
          <p:cNvPr id="110" name="Google Shape;110;p19"/>
          <p:cNvPicPr preferRelativeResize="0"/>
          <p:nvPr/>
        </p:nvPicPr>
        <p:blipFill rotWithShape="1">
          <a:blip r:embed="rId6">
            <a:alphaModFix/>
          </a:blip>
          <a:srcRect l="13135" r="12398"/>
          <a:stretch/>
        </p:blipFill>
        <p:spPr>
          <a:xfrm>
            <a:off x="2700809" y="3546163"/>
            <a:ext cx="975525" cy="8717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6" name="Google Shape;116;p20"/>
          <p:cNvSpPr txBox="1">
            <a:spLocks noGrp="1"/>
          </p:cNvSpPr>
          <p:nvPr>
            <p:ph type="body" idx="1"/>
          </p:nvPr>
        </p:nvSpPr>
        <p:spPr>
          <a:xfrm>
            <a:off x="311700" y="274400"/>
            <a:ext cx="8520600" cy="46329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endParaRPr sz="2400" b="1"/>
          </a:p>
          <a:p>
            <a:pPr marL="0" lvl="0" indent="0" algn="l" rtl="0">
              <a:spcBef>
                <a:spcPts val="1200"/>
              </a:spcBef>
              <a:spcAft>
                <a:spcPts val="1200"/>
              </a:spcAft>
              <a:buNone/>
            </a:pPr>
            <a:endParaRPr sz="2400" b="1"/>
          </a:p>
        </p:txBody>
      </p:sp>
      <p:pic>
        <p:nvPicPr>
          <p:cNvPr id="117" name="Google Shape;117;p20"/>
          <p:cNvPicPr preferRelativeResize="0"/>
          <p:nvPr/>
        </p:nvPicPr>
        <p:blipFill>
          <a:blip r:embed="rId4">
            <a:alphaModFix/>
          </a:blip>
          <a:stretch>
            <a:fillRect/>
          </a:stretch>
        </p:blipFill>
        <p:spPr>
          <a:xfrm>
            <a:off x="775700" y="595075"/>
            <a:ext cx="2810074" cy="3953350"/>
          </a:xfrm>
          <a:prstGeom prst="rect">
            <a:avLst/>
          </a:prstGeom>
          <a:noFill/>
          <a:ln>
            <a:noFill/>
          </a:ln>
        </p:spPr>
      </p:pic>
      <p:pic>
        <p:nvPicPr>
          <p:cNvPr id="118" name="Google Shape;118;p20"/>
          <p:cNvPicPr preferRelativeResize="0"/>
          <p:nvPr/>
        </p:nvPicPr>
        <p:blipFill>
          <a:blip r:embed="rId5">
            <a:alphaModFix/>
          </a:blip>
          <a:stretch>
            <a:fillRect/>
          </a:stretch>
        </p:blipFill>
        <p:spPr>
          <a:xfrm>
            <a:off x="5494474" y="508224"/>
            <a:ext cx="3040800" cy="4165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4" name="Google Shape;124;p21"/>
          <p:cNvSpPr txBox="1">
            <a:spLocks noGrp="1"/>
          </p:cNvSpPr>
          <p:nvPr>
            <p:ph type="title"/>
          </p:nvPr>
        </p:nvSpPr>
        <p:spPr>
          <a:xfrm>
            <a:off x="311700" y="26988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3900" u="sng">
                <a:solidFill>
                  <a:srgbClr val="0B5394"/>
                </a:solidFill>
              </a:rPr>
              <a:t>結論</a:t>
            </a:r>
            <a:endParaRPr sz="3900" u="sng">
              <a:solidFill>
                <a:srgbClr val="0B5394"/>
              </a:solidFill>
            </a:endParaRPr>
          </a:p>
        </p:txBody>
      </p:sp>
      <p:sp>
        <p:nvSpPr>
          <p:cNvPr id="125" name="Google Shape;125;p21"/>
          <p:cNvSpPr txBox="1">
            <a:spLocks noGrp="1"/>
          </p:cNvSpPr>
          <p:nvPr>
            <p:ph type="body" idx="1"/>
          </p:nvPr>
        </p:nvSpPr>
        <p:spPr>
          <a:xfrm>
            <a:off x="311700" y="1152475"/>
            <a:ext cx="8520600" cy="3416400"/>
          </a:xfrm>
          <a:prstGeom prst="rect">
            <a:avLst/>
          </a:prstGeom>
          <a:solidFill>
            <a:srgbClr val="FFFFFF"/>
          </a:solidFill>
        </p:spPr>
        <p:txBody>
          <a:bodyPr spcFirstLastPara="1" wrap="square" lIns="91425" tIns="91425" rIns="91425" bIns="91425" anchor="t" anchorCtr="0">
            <a:noAutofit/>
          </a:bodyPr>
          <a:lstStyle/>
          <a:p>
            <a:pPr marL="0" lvl="0" indent="0" algn="l" rtl="0">
              <a:spcBef>
                <a:spcPts val="0"/>
              </a:spcBef>
              <a:spcAft>
                <a:spcPts val="0"/>
              </a:spcAft>
              <a:buNone/>
            </a:pPr>
            <a:r>
              <a:rPr lang="ja" sz="3600" b="1"/>
              <a:t>観光3要素のうち、観光客体や観光媒体は充分に整っていると思うので、</a:t>
            </a:r>
            <a:endParaRPr sz="3600" b="1"/>
          </a:p>
          <a:p>
            <a:pPr marL="0" lvl="0" indent="0" algn="l" rtl="0">
              <a:spcBef>
                <a:spcPts val="1200"/>
              </a:spcBef>
              <a:spcAft>
                <a:spcPts val="1200"/>
              </a:spcAft>
              <a:buNone/>
            </a:pPr>
            <a:r>
              <a:rPr lang="ja" sz="3600" b="1"/>
              <a:t>次は静岡でどのような魅力があるのかをSNSを中心に外部に伝えていく必要がある。</a:t>
            </a:r>
            <a:endParaRPr sz="3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画面に合わせる (16:9)</PresentationFormat>
  <Paragraphs>47</Paragraphs>
  <Slides>10</Slides>
  <Notes>10</Notes>
  <HiddenSlides>0</HiddenSlides>
  <MMClips>0</MMClips>
  <ScaleCrop>false</ScaleCrop>
  <HeadingPairs>
    <vt:vector size="6" baseType="variant">
      <vt:variant>
        <vt:lpstr>使用されているフォント</vt:lpstr>
      </vt:variant>
      <vt:variant>
        <vt:i4>1</vt:i4>
      </vt:variant>
      <vt:variant>
        <vt:lpstr>テーマ</vt:lpstr>
      </vt:variant>
      <vt:variant>
        <vt:i4>1</vt:i4>
      </vt:variant>
      <vt:variant>
        <vt:lpstr>スライド タイトル</vt:lpstr>
      </vt:variant>
      <vt:variant>
        <vt:i4>10</vt:i4>
      </vt:variant>
    </vt:vector>
  </HeadingPairs>
  <TitlesOfParts>
    <vt:vector size="12" baseType="lpstr">
      <vt:lpstr>Arial</vt:lpstr>
      <vt:lpstr>Simple Light</vt:lpstr>
      <vt:lpstr>PowerPoint プレゼンテーション</vt:lpstr>
      <vt:lpstr>仮説</vt:lpstr>
      <vt:lpstr>背景</vt:lpstr>
      <vt:lpstr>観光施設・宿泊施設の整備状況</vt:lpstr>
      <vt:lpstr>現在のPR方法</vt:lpstr>
      <vt:lpstr>観光客のアクセス方法</vt:lpstr>
      <vt:lpstr>問題点のまとめと改善策・考察</vt:lpstr>
      <vt:lpstr>PowerPoint プレゼンテーション</vt:lpstr>
      <vt:lpstr>結論</vt:lpstr>
      <vt:lpstr>検索したサイトのURL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大石 憲正</cp:lastModifiedBy>
  <cp:revision>1</cp:revision>
  <dcterms:modified xsi:type="dcterms:W3CDTF">2024-02-19T04:05:35Z</dcterms:modified>
</cp:coreProperties>
</file>