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ubik" panose="020B0600070205080204" charset="-79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成嶋貞之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02T00:30:57.304" idx="1">
    <p:pos x="6000" y="0"/>
    <p:text>成嶋です。表紙の隅で構わないので、メンバーの名前を入れてください。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.fujieda.shizuoka.jp/soshiki/shogyokankokyoku/shogyokanko/keikaku_torikumi/1445921635751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729bf2046_4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0" name="Google Shape;110;g2a729bf2046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f00c5d003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0" name="Google Shape;250;g2af00c5d003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f00c5d003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2af00c5d003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a729bf2046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a729bf2046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729bf2046_4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/>
              <a:t>〇 グラフの説明として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/>
              <a:t>本市の観光交流客数は右肩上がりで推移してきましたが、平成２５年度以降、年間２５０万人前 後で推移しています。また、最近では平成２７年度に複数の大型宿泊施設が中心市街地に⽴地した ことにより、１０年前と⽐較して宿泊者数が約１．６倍に増加しています。さらに、外国人観光客 数は、１０年前と⽐較して約８倍に増加しています。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/>
              <a:t>〇 課題の提示として有効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/>
              <a:t> 本市には滞在型観光商品が少ないこと、宿泊施設もビジネス客向けが多いこと、また宿泊者数が 体験・レジャー・イベント目的の観光交流客数の１割程度であることから、本市の観光にあっては 日帰り客がその大半を占めていると考えられます。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/>
              <a:t>引用 : 藤枝市観光交流基本計画 (</a:t>
            </a:r>
            <a:r>
              <a:rPr lang="ja" u="sng">
                <a:solidFill>
                  <a:schemeClr val="hlink"/>
                </a:solidFill>
                <a:hlinkClick r:id="rId3"/>
              </a:rPr>
              <a:t>https://www.city.fujieda.shizuoka.jp/soshiki/shogyokankokyoku/shogyokanko/keikaku_torikumi/1445921635751.html</a:t>
            </a:r>
            <a:r>
              <a:rPr lang="ja"/>
              <a:t>)</a:t>
            </a:r>
            <a:endParaRPr/>
          </a:p>
        </p:txBody>
      </p:sp>
      <p:sp>
        <p:nvSpPr>
          <p:cNvPr id="281" name="Google Shape;281;g2a729bf2046_4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729bf2046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a729bf2046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f00c5d003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dirty="0"/>
          </a:p>
        </p:txBody>
      </p:sp>
      <p:sp>
        <p:nvSpPr>
          <p:cNvPr id="124" name="Google Shape;124;g2af00c5d003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854fdfd2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dirty="0"/>
          </a:p>
        </p:txBody>
      </p:sp>
      <p:sp>
        <p:nvSpPr>
          <p:cNvPr id="139" name="Google Shape;139;g2a854fdfd2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f00c5d003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" dirty="0">
              <a:solidFill>
                <a:schemeClr val="dk1"/>
              </a:solidFill>
            </a:endParaRPr>
          </a:p>
        </p:txBody>
      </p:sp>
      <p:sp>
        <p:nvSpPr>
          <p:cNvPr id="154" name="Google Shape;154;g2af00c5d003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f00c5d003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8" name="Google Shape;168;g2af00c5d00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f2e8da47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2" name="Google Shape;182;g2af2e8da47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f00c5d003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/>
          </a:p>
        </p:txBody>
      </p:sp>
      <p:sp>
        <p:nvSpPr>
          <p:cNvPr id="197" name="Google Shape;197;g2af00c5d00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f00c5d003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5" name="Google Shape;215;g2af00c5d003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f00c5d003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6" name="Google Shape;236;g2af00c5d003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-Cover">
  <p:cSld name="Main-Cov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7097948" y="360997"/>
            <a:ext cx="1628100" cy="162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3"/>
          </p:nvPr>
        </p:nvSpPr>
        <p:spPr>
          <a:xfrm>
            <a:off x="4442119" y="1627668"/>
            <a:ext cx="3186000" cy="3187500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9" name="Google Shape;59;p14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14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ubik"/>
              <a:buNone/>
              <a:defRPr sz="24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15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15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-cover">
  <p:cSld name="Chapter-cov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4912600" y="948833"/>
            <a:ext cx="3243300" cy="3244500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7" name="Google Shape;67;p16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16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>
            <a:spLocks noGrp="1"/>
          </p:cNvSpPr>
          <p:nvPr>
            <p:ph type="pic" idx="2"/>
          </p:nvPr>
        </p:nvSpPr>
        <p:spPr>
          <a:xfrm>
            <a:off x="619968" y="1733120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>
            <a:spLocks noGrp="1"/>
          </p:cNvSpPr>
          <p:nvPr>
            <p:ph type="pic" idx="3"/>
          </p:nvPr>
        </p:nvSpPr>
        <p:spPr>
          <a:xfrm>
            <a:off x="3528107" y="1733120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>
            <a:spLocks noGrp="1"/>
          </p:cNvSpPr>
          <p:nvPr>
            <p:ph type="pic" idx="4"/>
          </p:nvPr>
        </p:nvSpPr>
        <p:spPr>
          <a:xfrm>
            <a:off x="6271307" y="1733120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>
            <a:spLocks noGrp="1"/>
          </p:cNvSpPr>
          <p:nvPr>
            <p:ph type="pic" idx="5"/>
          </p:nvPr>
        </p:nvSpPr>
        <p:spPr>
          <a:xfrm>
            <a:off x="619968" y="3382513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>
            <a:spLocks noGrp="1"/>
          </p:cNvSpPr>
          <p:nvPr>
            <p:ph type="pic" idx="6"/>
          </p:nvPr>
        </p:nvSpPr>
        <p:spPr>
          <a:xfrm>
            <a:off x="3528107" y="3382513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>
            <a:spLocks noGrp="1"/>
          </p:cNvSpPr>
          <p:nvPr>
            <p:ph type="pic" idx="7"/>
          </p:nvPr>
        </p:nvSpPr>
        <p:spPr>
          <a:xfrm>
            <a:off x="6271307" y="3382513"/>
            <a:ext cx="911100" cy="91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6" name="Google Shape;76;p17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17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ercise-1">
  <p:cSld name="Exercise-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>
            <a:spLocks noGrp="1"/>
          </p:cNvSpPr>
          <p:nvPr>
            <p:ph type="pic" idx="2"/>
          </p:nvPr>
        </p:nvSpPr>
        <p:spPr>
          <a:xfrm>
            <a:off x="3450431" y="1329929"/>
            <a:ext cx="2101500" cy="28518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ubik"/>
              <a:buNone/>
              <a:defRPr sz="24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18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18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>
            <a:spLocks noGrp="1"/>
          </p:cNvSpPr>
          <p:nvPr>
            <p:ph type="pic" idx="2"/>
          </p:nvPr>
        </p:nvSpPr>
        <p:spPr>
          <a:xfrm>
            <a:off x="667097" y="2022675"/>
            <a:ext cx="4029000" cy="25476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ubik"/>
              <a:buNone/>
              <a:defRPr sz="24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>
            <a:spLocks noGrp="1"/>
          </p:cNvSpPr>
          <p:nvPr>
            <p:ph type="pic" idx="2"/>
          </p:nvPr>
        </p:nvSpPr>
        <p:spPr>
          <a:xfrm>
            <a:off x="834256" y="2198373"/>
            <a:ext cx="1366500" cy="15969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>
            <a:spLocks noGrp="1"/>
          </p:cNvSpPr>
          <p:nvPr>
            <p:ph type="pic" idx="3"/>
          </p:nvPr>
        </p:nvSpPr>
        <p:spPr>
          <a:xfrm>
            <a:off x="2882975" y="2198373"/>
            <a:ext cx="1366500" cy="15969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>
            <a:spLocks noGrp="1"/>
          </p:cNvSpPr>
          <p:nvPr>
            <p:ph type="pic" idx="4"/>
          </p:nvPr>
        </p:nvSpPr>
        <p:spPr>
          <a:xfrm>
            <a:off x="4966418" y="2198373"/>
            <a:ext cx="1366500" cy="15969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>
            <a:spLocks noGrp="1"/>
          </p:cNvSpPr>
          <p:nvPr>
            <p:ph type="pic" idx="5"/>
          </p:nvPr>
        </p:nvSpPr>
        <p:spPr>
          <a:xfrm>
            <a:off x="7041180" y="2198373"/>
            <a:ext cx="1366500" cy="1596900"/>
          </a:xfrm>
          <a:prstGeom prst="roundRect">
            <a:avLst>
              <a:gd name="adj" fmla="val 51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4" name="Google Shape;94;p20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20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Rubik"/>
              <a:buNone/>
              <a:defRPr sz="2100">
                <a:solidFill>
                  <a:schemeClr val="accen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-Slide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2"/>
          <p:cNvCxnSpPr/>
          <p:nvPr/>
        </p:nvCxnSpPr>
        <p:spPr>
          <a:xfrm rot="10800000">
            <a:off x="8923200" y="4927999"/>
            <a:ext cx="220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22"/>
          <p:cNvSpPr txBox="1"/>
          <p:nvPr/>
        </p:nvSpPr>
        <p:spPr>
          <a:xfrm>
            <a:off x="8348869" y="4822303"/>
            <a:ext cx="574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ja" sz="1100" b="0" i="0" u="none" strike="noStrike" cap="non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ubik"/>
              <a:buNone/>
              <a:defRPr sz="3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ubik"/>
              <a:buNone/>
              <a:defRPr sz="33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.fujieda.shizuoka.jp/material/files/group/150/kankokoryu2021-2025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kazeniwa.net/penguin/2677#:~:text=%E4%B8%96%E7%95%8C%E3%81%AESNS%E5%88%A9%E7%94%A8%E8%80%85%E6%95%B0%E3%83%A9%E3%83%B3%E3%82%AD%E3%83%B3%E3%82%B0TOP5%201%202%E4%BD%8D%EF%BC%9AYouTube%2F%E7%B4%8426%E5%84%84%E4%BA%BA%202,3%E4%BD%8D%EF%BC%9AWhatsApp%2F%E7%B4%8420%E5%84%84%E4%BA%BA%203%204%E4%BD%8D%EF%BC%9AInstagram%2F%E7%B4%8415%E5%84%84%E4%BA%BA%204%205%E4%BD%8D%EF%BC%9AWeixin%E3%83%BBWeChat%2F%E7%B4%8413%E5%84%84%E4%BA%BA" TargetMode="External"/><Relationship Id="rId4" Type="http://schemas.openxmlformats.org/officeDocument/2006/relationships/hyperlink" Target="https://www.city.fujieda.shizuoka.jp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.fujieda.shizuoka.jp/material/files/group/150/kankokoryu2021-2025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/>
          <p:nvPr/>
        </p:nvSpPr>
        <p:spPr>
          <a:xfrm>
            <a:off x="0" y="-25401"/>
            <a:ext cx="9150350" cy="5168900"/>
          </a:xfrm>
          <a:custGeom>
            <a:avLst/>
            <a:gdLst/>
            <a:ahLst/>
            <a:cxnLst/>
            <a:rect l="l" t="t" r="r" b="b"/>
            <a:pathLst>
              <a:path w="12200467" h="6891867" extrusionOk="0">
                <a:moveTo>
                  <a:pt x="0" y="33867"/>
                </a:moveTo>
                <a:lnTo>
                  <a:pt x="0" y="33867"/>
                </a:lnTo>
                <a:lnTo>
                  <a:pt x="7399867" y="33867"/>
                </a:lnTo>
                <a:lnTo>
                  <a:pt x="12200467" y="0"/>
                </a:lnTo>
                <a:cubicBezTo>
                  <a:pt x="10600267" y="2297289"/>
                  <a:pt x="7933267" y="1444978"/>
                  <a:pt x="7399867" y="6891867"/>
                </a:cubicBezTo>
                <a:lnTo>
                  <a:pt x="7399867" y="6891867"/>
                </a:lnTo>
                <a:lnTo>
                  <a:pt x="0" y="6891867"/>
                </a:lnTo>
                <a:lnTo>
                  <a:pt x="0" y="6891867"/>
                </a:lnTo>
                <a:lnTo>
                  <a:pt x="0" y="33867"/>
                </a:ln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3" name="Google Shape;113;p24"/>
          <p:cNvSpPr/>
          <p:nvPr/>
        </p:nvSpPr>
        <p:spPr>
          <a:xfrm>
            <a:off x="0" y="-25400"/>
            <a:ext cx="7289779" cy="5168900"/>
          </a:xfrm>
          <a:custGeom>
            <a:avLst/>
            <a:gdLst/>
            <a:ahLst/>
            <a:cxnLst/>
            <a:rect l="l" t="t" r="r" b="b"/>
            <a:pathLst>
              <a:path w="12200467" h="6891867" extrusionOk="0">
                <a:moveTo>
                  <a:pt x="0" y="33867"/>
                </a:moveTo>
                <a:lnTo>
                  <a:pt x="0" y="33867"/>
                </a:lnTo>
                <a:lnTo>
                  <a:pt x="7399867" y="33867"/>
                </a:lnTo>
                <a:lnTo>
                  <a:pt x="12200467" y="0"/>
                </a:lnTo>
                <a:cubicBezTo>
                  <a:pt x="10600267" y="2297289"/>
                  <a:pt x="7933267" y="1444978"/>
                  <a:pt x="7399867" y="6891867"/>
                </a:cubicBezTo>
                <a:lnTo>
                  <a:pt x="7399867" y="6891867"/>
                </a:lnTo>
                <a:lnTo>
                  <a:pt x="0" y="6891867"/>
                </a:lnTo>
                <a:lnTo>
                  <a:pt x="0" y="6891867"/>
                </a:lnTo>
                <a:lnTo>
                  <a:pt x="0" y="33867"/>
                </a:ln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4" name="Google Shape;114;p24"/>
          <p:cNvSpPr/>
          <p:nvPr/>
        </p:nvSpPr>
        <p:spPr>
          <a:xfrm>
            <a:off x="3863605" y="641583"/>
            <a:ext cx="2643900" cy="2443200"/>
          </a:xfrm>
          <a:prstGeom prst="arc">
            <a:avLst>
              <a:gd name="adj1" fmla="val 6450820"/>
              <a:gd name="adj2" fmla="val 1237842"/>
            </a:avLst>
          </a:prstGeom>
          <a:noFill/>
          <a:ln w="28575" cap="flat" cmpd="sng">
            <a:solidFill>
              <a:srgbClr val="F0CDC3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5" name="Google Shape;115;p24"/>
          <p:cNvSpPr/>
          <p:nvPr/>
        </p:nvSpPr>
        <p:spPr>
          <a:xfrm rot="5400000">
            <a:off x="6328750" y="1513150"/>
            <a:ext cx="1203000" cy="1110900"/>
          </a:xfrm>
          <a:prstGeom prst="arc">
            <a:avLst>
              <a:gd name="adj1" fmla="val 12667978"/>
              <a:gd name="adj2" fmla="val 404504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6" name="Google Shape;116;p24"/>
          <p:cNvSpPr txBox="1"/>
          <p:nvPr/>
        </p:nvSpPr>
        <p:spPr>
          <a:xfrm>
            <a:off x="887650" y="1078289"/>
            <a:ext cx="33339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lang="ja" sz="49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藤枝</a:t>
            </a:r>
            <a:r>
              <a:rPr lang="ja" sz="3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への</a:t>
            </a:r>
            <a:endParaRPr sz="36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lang="ja" sz="48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呼</a:t>
            </a:r>
            <a:r>
              <a:rPr lang="ja" sz="3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び</a:t>
            </a:r>
            <a:r>
              <a:rPr lang="ja" sz="48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口</a:t>
            </a:r>
            <a:endParaRPr sz="48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7" name="Google Shape;117;p24"/>
          <p:cNvSpPr txBox="1"/>
          <p:nvPr/>
        </p:nvSpPr>
        <p:spPr>
          <a:xfrm rot="-5400000">
            <a:off x="-2123218" y="2493513"/>
            <a:ext cx="47589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ja" sz="700" b="1" i="1" u="none" strike="noStrike" cap="none">
                <a:solidFill>
                  <a:srgbClr val="D9D2E9"/>
                </a:solidFill>
                <a:latin typeface="Rubik"/>
                <a:ea typeface="Rubik"/>
                <a:cs typeface="Rubik"/>
                <a:sym typeface="Rubik"/>
              </a:rPr>
              <a:t>A PRESENTATION BY SLIDECORE</a:t>
            </a:r>
            <a:endParaRPr sz="1100" b="1" i="1" u="none" strike="noStrike" cap="none">
              <a:solidFill>
                <a:srgbClr val="D9D2E9"/>
              </a:solidFill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887650" y="2945825"/>
            <a:ext cx="36843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The way to development</a:t>
            </a:r>
            <a:endParaRPr sz="24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in visiting-space</a:t>
            </a:r>
            <a:endParaRPr sz="24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19" name="Google Shape;119;p24"/>
          <p:cNvSpPr txBox="1"/>
          <p:nvPr/>
        </p:nvSpPr>
        <p:spPr>
          <a:xfrm>
            <a:off x="10538749" y="1467092"/>
            <a:ext cx="13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0" name="Google Shape;120;p24"/>
          <p:cNvSpPr txBox="1"/>
          <p:nvPr/>
        </p:nvSpPr>
        <p:spPr>
          <a:xfrm>
            <a:off x="887650" y="590050"/>
            <a:ext cx="333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b="1">
                <a:solidFill>
                  <a:srgbClr val="D9D9D9"/>
                </a:solidFill>
                <a:latin typeface="Rubik"/>
                <a:ea typeface="Rubik"/>
                <a:cs typeface="Rubik"/>
                <a:sym typeface="Rubik"/>
              </a:rPr>
              <a:t>Group 29</a:t>
            </a:r>
            <a:endParaRPr b="1">
              <a:solidFill>
                <a:srgbClr val="D9D9D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575" y="2945825"/>
            <a:ext cx="1854050" cy="17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3" name="Google Shape;253;p33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4" name="Google Shape;254;p33"/>
          <p:cNvSpPr/>
          <p:nvPr/>
        </p:nvSpPr>
        <p:spPr>
          <a:xfrm>
            <a:off x="1349797" y="369175"/>
            <a:ext cx="2983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まとめ・感想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55" name="Google Shape;255;p33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33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8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p33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382025" y="3635675"/>
            <a:ext cx="5740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初めて</a:t>
            </a: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知った藤枝市公式SNSが多かった。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また課題解決のためには</a:t>
            </a:r>
            <a:r>
              <a:rPr lang="ja" sz="2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段階的に目標設定をすること</a:t>
            </a: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が必要不可欠だと強く実感した。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9" name="Google Shape;259;p33"/>
          <p:cNvSpPr txBox="1"/>
          <p:nvPr/>
        </p:nvSpPr>
        <p:spPr>
          <a:xfrm>
            <a:off x="220225" y="3127775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〈感想〉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0" name="Google Shape;260;p33"/>
          <p:cNvSpPr txBox="1"/>
          <p:nvPr/>
        </p:nvSpPr>
        <p:spPr>
          <a:xfrm>
            <a:off x="220225" y="1227450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〈まとめ〉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382025" y="1854350"/>
            <a:ext cx="6543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新規客増加には、</a:t>
            </a:r>
            <a:r>
              <a:rPr lang="ja" sz="2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市民</a:t>
            </a: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に藤枝市の魅力を宣伝して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SNS等を活用してもらい、</a:t>
            </a:r>
            <a:endParaRPr sz="21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市民協働で</a:t>
            </a: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効率よく藤枝市を周知する必要がある。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7" name="Google Shape;267;p34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1349797" y="369175"/>
            <a:ext cx="2983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参考文献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69" name="Google Shape;269;p34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34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9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1" name="Google Shape;271;p34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476700" y="1322150"/>
            <a:ext cx="7767600" cy="3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/>
              <a:t>観光動向，グラフ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3"/>
              </a:rPr>
              <a:t>https://www.city.fujieda.shizuoka.jp/material/files/group/150/kankokoryu2021-2025.pdf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</a:rPr>
              <a:t>藤枝市 広報メディア (公式アカウント情報)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4"/>
              </a:rPr>
              <a:t>ホーム／藤枝市ホームページ (city.fujieda.shizuoka.jp)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</a:rPr>
              <a:t>各SNS利用者数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5"/>
              </a:rPr>
              <a:t>【2023年最新版】SNS利用者数をランキングで紹介！日本で人気のある9つのSNSの特徴についても解説 - ペンギン (kazeniwa.net)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引用・参考文献</a:t>
            </a:r>
            <a:endParaRPr/>
          </a:p>
        </p:txBody>
      </p:sp>
      <p:sp>
        <p:nvSpPr>
          <p:cNvPr id="278" name="Google Shape;278;p35"/>
          <p:cNvSpPr txBox="1"/>
          <p:nvPr/>
        </p:nvSpPr>
        <p:spPr>
          <a:xfrm>
            <a:off x="652350" y="1192900"/>
            <a:ext cx="87009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観光動向，グラフ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 u="sng">
                <a:solidFill>
                  <a:schemeClr val="hlink"/>
                </a:solidFill>
                <a:hlinkClick r:id="rId3"/>
              </a:rPr>
              <a:t>https://www.city.fujieda.shizuoka.jp/material/files/group/150/kankokoryu2021-2025.pdf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/>
          <p:nvPr/>
        </p:nvSpPr>
        <p:spPr>
          <a:xfrm>
            <a:off x="0" y="4427317"/>
            <a:ext cx="9144000" cy="7161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4" name="Google Shape;284;p36"/>
          <p:cNvSpPr/>
          <p:nvPr/>
        </p:nvSpPr>
        <p:spPr>
          <a:xfrm>
            <a:off x="4065936" y="4593200"/>
            <a:ext cx="1012200" cy="155400"/>
          </a:xfrm>
          <a:prstGeom prst="ellipse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285" name="Google Shape;285;p36"/>
          <p:cNvCxnSpPr/>
          <p:nvPr/>
        </p:nvCxnSpPr>
        <p:spPr>
          <a:xfrm rot="10800000">
            <a:off x="4572025" y="1320491"/>
            <a:ext cx="0" cy="3272700"/>
          </a:xfrm>
          <a:prstGeom prst="straightConnector1">
            <a:avLst/>
          </a:prstGeom>
          <a:noFill/>
          <a:ln w="15875" cap="flat" cmpd="sng">
            <a:solidFill>
              <a:srgbClr val="8E7CC3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74" y="1163737"/>
            <a:ext cx="3816275" cy="2987050"/>
          </a:xfrm>
          <a:prstGeom prst="rect">
            <a:avLst/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850" y="1163725"/>
            <a:ext cx="3500400" cy="2987050"/>
          </a:xfrm>
          <a:prstGeom prst="rect">
            <a:avLst/>
          </a:prstGeom>
          <a:noFill/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36"/>
          <p:cNvSpPr/>
          <p:nvPr/>
        </p:nvSpPr>
        <p:spPr>
          <a:xfrm>
            <a:off x="1851327" y="274200"/>
            <a:ext cx="185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3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改善傾向</a:t>
            </a:r>
            <a:endParaRPr sz="33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89" name="Google Shape;289;p36"/>
          <p:cNvCxnSpPr>
            <a:stCxn id="290" idx="5"/>
          </p:cNvCxnSpPr>
          <p:nvPr/>
        </p:nvCxnSpPr>
        <p:spPr>
          <a:xfrm rot="10800000" flipH="1">
            <a:off x="1132425" y="839463"/>
            <a:ext cx="3576900" cy="9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36"/>
          <p:cNvSpPr/>
          <p:nvPr/>
        </p:nvSpPr>
        <p:spPr>
          <a:xfrm>
            <a:off x="393675" y="153800"/>
            <a:ext cx="865500" cy="8142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7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ja" sz="25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25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6</a:t>
            </a:r>
            <a:r>
              <a:rPr lang="ja" sz="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　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めも</a:t>
            </a:r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677212"/>
            <a:ext cx="3816275" cy="29870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830" y="2571750"/>
            <a:ext cx="2579926" cy="25889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725" y="539874"/>
            <a:ext cx="4749599" cy="22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7" name="Google Shape;127;p25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8" name="Google Shape;128;p25"/>
          <p:cNvSpPr/>
          <p:nvPr/>
        </p:nvSpPr>
        <p:spPr>
          <a:xfrm>
            <a:off x="1239850" y="360725"/>
            <a:ext cx="30999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藤枝市の現状①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129" name="Google Shape;129;p25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25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1" name="Google Shape;131;p25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588900" y="1607225"/>
            <a:ext cx="4287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[毎年]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・藤まつり　　　　　250,000人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・藤枝花火大会　　　 170,000人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・桜まつり　　　　　   54,000人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・せとやまるかじり　   24,000人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[2年毎]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・朝比奈大龍勢(H31)　 23,000人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[3年毎]</a:t>
            </a: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・藤枝大祭り　             250,000人</a:t>
            </a:r>
            <a:endParaRPr sz="1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525025" y="1210575"/>
            <a:ext cx="2700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令和元年度 観光動向</a:t>
            </a:r>
            <a:endParaRPr sz="1900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l="2583" t="20823" r="3121"/>
          <a:stretch/>
        </p:blipFill>
        <p:spPr>
          <a:xfrm>
            <a:off x="5738675" y="2726825"/>
            <a:ext cx="3319501" cy="223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413" y="450650"/>
            <a:ext cx="3166788" cy="212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509675" y="4410125"/>
            <a:ext cx="496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→ 活用できる</a:t>
            </a:r>
            <a:r>
              <a:rPr lang="ja" sz="22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観光資源</a:t>
            </a:r>
            <a:r>
              <a:rPr lang="ja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はある</a:t>
            </a:r>
            <a:endParaRPr sz="2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2" name="Google Shape;142;p26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1223125" y="377625"/>
            <a:ext cx="30321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藤枝市の現状②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144" name="Google Shape;144;p26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26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46" name="Google Shape;146;p26"/>
          <p:cNvCxnSpPr/>
          <p:nvPr/>
        </p:nvCxnSpPr>
        <p:spPr>
          <a:xfrm rot="10800000">
            <a:off x="4540563" y="1172561"/>
            <a:ext cx="0" cy="2771700"/>
          </a:xfrm>
          <a:prstGeom prst="straightConnector1">
            <a:avLst/>
          </a:prstGeom>
          <a:noFill/>
          <a:ln w="15875" cap="flat" cmpd="sng">
            <a:solidFill>
              <a:srgbClr val="8E7CC3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13" y="1244438"/>
            <a:ext cx="3405799" cy="2431450"/>
          </a:xfrm>
          <a:prstGeom prst="rect">
            <a:avLst/>
          </a:prstGeom>
          <a:noFill/>
          <a:ln w="19050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5087" y="1231169"/>
            <a:ext cx="3078401" cy="2396042"/>
          </a:xfrm>
          <a:prstGeom prst="rect">
            <a:avLst/>
          </a:prstGeom>
          <a:noFill/>
          <a:ln w="19050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" name="Google Shape;149;p26"/>
          <p:cNvSpPr txBox="1"/>
          <p:nvPr/>
        </p:nvSpPr>
        <p:spPr>
          <a:xfrm>
            <a:off x="5410813" y="3752088"/>
            <a:ext cx="266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外国人観光客の増加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1223113" y="3757925"/>
            <a:ext cx="220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宿泊客数の増加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1154425" y="4244700"/>
            <a:ext cx="719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→ しかし観光客数は250万人前後で</a:t>
            </a:r>
            <a:r>
              <a:rPr lang="ja" sz="2100" b="1">
                <a:solidFill>
                  <a:srgbClr val="0000FF"/>
                </a:solidFill>
                <a:latin typeface="Rubik"/>
                <a:ea typeface="Rubik"/>
                <a:cs typeface="Rubik"/>
                <a:sym typeface="Rubik"/>
              </a:rPr>
              <a:t>横這い</a:t>
            </a: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になっている</a:t>
            </a:r>
            <a:endParaRPr sz="1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7" name="Google Shape;157;p27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1349797" y="369175"/>
            <a:ext cx="2983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疑問と仮説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159" name="Google Shape;159;p27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" name="Google Shape;160;p27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1" name="Google Shape;161;p27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476700" y="1603763"/>
            <a:ext cx="6191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rgbClr val="DC6B44"/>
                </a:solidFill>
                <a:latin typeface="Rubik"/>
                <a:ea typeface="Rubik"/>
                <a:cs typeface="Rubik"/>
                <a:sym typeface="Rubik"/>
              </a:rPr>
              <a:t>観光資源</a:t>
            </a:r>
            <a:r>
              <a:rPr lang="ja" sz="2100">
                <a:solidFill>
                  <a:srgbClr val="DC6B44"/>
                </a:solidFill>
                <a:latin typeface="Rubik"/>
                <a:ea typeface="Rubik"/>
                <a:cs typeface="Rubik"/>
                <a:sym typeface="Rubik"/>
              </a:rPr>
              <a:t>はあるのに、</a:t>
            </a:r>
            <a:r>
              <a:rPr lang="ja" sz="21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観光客数</a:t>
            </a:r>
            <a:r>
              <a:rPr lang="ja" sz="19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が</a:t>
            </a:r>
            <a:r>
              <a:rPr lang="ja" sz="21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横這い</a:t>
            </a:r>
            <a:r>
              <a:rPr lang="ja" sz="21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。</a:t>
            </a:r>
            <a:endParaRPr sz="2100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>
                <a:solidFill>
                  <a:srgbClr val="DC6B44"/>
                </a:solidFill>
                <a:latin typeface="Rubik"/>
                <a:ea typeface="Rubik"/>
                <a:cs typeface="Rubik"/>
                <a:sym typeface="Rubik"/>
              </a:rPr>
              <a:t>リピーター</a:t>
            </a:r>
            <a:r>
              <a:rPr lang="ja" sz="600" b="1">
                <a:solidFill>
                  <a:srgbClr val="DC6B44"/>
                </a:solidFill>
                <a:latin typeface="Rubik"/>
                <a:ea typeface="Rubik"/>
                <a:cs typeface="Rubik"/>
                <a:sym typeface="Rubik"/>
              </a:rPr>
              <a:t>  </a:t>
            </a:r>
            <a:r>
              <a:rPr lang="ja" sz="2100">
                <a:solidFill>
                  <a:srgbClr val="DC6B44"/>
                </a:solidFill>
                <a:latin typeface="Rubik"/>
                <a:ea typeface="Rubik"/>
                <a:cs typeface="Rubik"/>
                <a:sym typeface="Rubik"/>
              </a:rPr>
              <a:t>はいても、</a:t>
            </a:r>
            <a:r>
              <a:rPr lang="ja" sz="2100" b="1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新規客</a:t>
            </a:r>
            <a:r>
              <a:rPr lang="ja" sz="2100">
                <a:solidFill>
                  <a:schemeClr val="accent5"/>
                </a:solidFill>
                <a:latin typeface="Rubik"/>
                <a:ea typeface="Rubik"/>
                <a:cs typeface="Rubik"/>
                <a:sym typeface="Rubik"/>
              </a:rPr>
              <a:t>がいない。</a:t>
            </a:r>
            <a:endParaRPr sz="2100">
              <a:solidFill>
                <a:schemeClr val="accent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220225" y="2564613"/>
            <a:ext cx="7228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疑問</a:t>
            </a:r>
            <a:r>
              <a:rPr lang="ja" sz="2100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：新規客を増やしていくにはどうすべきか</a:t>
            </a:r>
            <a:endParaRPr sz="2100">
              <a:solidFill>
                <a:schemeClr val="dk1"/>
              </a:solidFill>
              <a:highlight>
                <a:schemeClr val="l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284200" y="3225475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220225" y="3301675"/>
            <a:ext cx="772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 b="1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仮説</a:t>
            </a:r>
            <a:r>
              <a:rPr lang="ja" sz="2100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：市の魅力が</a:t>
            </a:r>
            <a:r>
              <a:rPr lang="ja" sz="2000" b="1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より伝わる</a:t>
            </a:r>
            <a:r>
              <a:rPr lang="ja" sz="2100" u="sng">
                <a:solidFill>
                  <a:schemeClr val="dk1"/>
                </a:solidFill>
                <a:highlight>
                  <a:schemeClr val="lt2"/>
                </a:highlight>
                <a:latin typeface="Rubik"/>
                <a:ea typeface="Rubik"/>
                <a:cs typeface="Rubik"/>
                <a:sym typeface="Rubik"/>
              </a:rPr>
              <a:t>広報活動が必要で</a:t>
            </a:r>
            <a:r>
              <a:rPr lang="ja" sz="21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はないのか</a:t>
            </a:r>
            <a:endParaRPr sz="2100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224" y="3334891"/>
            <a:ext cx="2609701" cy="162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2" name="Google Shape;172;p28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3" name="Google Shape;173;p28"/>
          <p:cNvSpPr/>
          <p:nvPr/>
        </p:nvSpPr>
        <p:spPr>
          <a:xfrm>
            <a:off x="1255025" y="313525"/>
            <a:ext cx="31779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調査内容と方法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174" name="Google Shape;174;p28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28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6" name="Google Shape;176;p28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661075" y="1588900"/>
            <a:ext cx="61932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 b="1" dirty="0">
                <a:solidFill>
                  <a:schemeClr val="dk1"/>
                </a:solidFill>
                <a:latin typeface="MS PMincho"/>
                <a:ea typeface="MS PMincho"/>
                <a:cs typeface="MS PMincho"/>
                <a:sym typeface="MS PMincho"/>
              </a:rPr>
              <a:t>内容 ： 藤枝市が実施している</a:t>
            </a:r>
            <a:endParaRPr sz="2300" b="1" dirty="0">
              <a:solidFill>
                <a:schemeClr val="dk1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 b="1" dirty="0">
                <a:solidFill>
                  <a:schemeClr val="dk1"/>
                </a:solidFill>
                <a:latin typeface="MS PMincho"/>
                <a:ea typeface="MS PMincho"/>
                <a:cs typeface="MS PMincho"/>
                <a:sym typeface="MS PMincho"/>
              </a:rPr>
              <a:t>　		具体的な広報活動の方法や実例</a:t>
            </a:r>
            <a:endParaRPr sz="2300" b="1" dirty="0">
              <a:solidFill>
                <a:schemeClr val="dk1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dk1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300" b="1" dirty="0">
                <a:solidFill>
                  <a:schemeClr val="dk1"/>
                </a:solidFill>
                <a:latin typeface="MS PMincho"/>
                <a:ea typeface="MS PMincho"/>
                <a:cs typeface="MS PMincho"/>
                <a:sym typeface="MS PMincho"/>
              </a:rPr>
              <a:t>方法 ： インターネット，SNS，</a:t>
            </a:r>
            <a:endParaRPr sz="2300" b="1" dirty="0">
              <a:solidFill>
                <a:schemeClr val="dk1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300" b="1" dirty="0">
                <a:solidFill>
                  <a:schemeClr val="dk1"/>
                </a:solidFill>
                <a:latin typeface="MS PMincho"/>
                <a:ea typeface="MS PMincho"/>
                <a:cs typeface="MS PMincho"/>
                <a:sym typeface="MS PMincho"/>
              </a:rPr>
              <a:t>　　		市内配布物(広報ふじえだ)</a:t>
            </a:r>
            <a:endParaRPr sz="2300" b="1" dirty="0">
              <a:solidFill>
                <a:schemeClr val="dk1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544" y="1516389"/>
            <a:ext cx="2103225" cy="297406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5456" y="4022450"/>
            <a:ext cx="2103221" cy="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5" name="Google Shape;185;p29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1349797" y="369175"/>
            <a:ext cx="2983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調査結果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187" name="Google Shape;187;p29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9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05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9" name="Google Shape;189;p29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168525" y="2171675"/>
            <a:ext cx="56901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□ラジオ  K-MIX/Hot Heart FUJIEDA  (県内)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□広報誌  (市内)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・各イベントのポスター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・ふじえ～ら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・広報ふじえだ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　(↳PDFはインターネット上にも)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200" y="76190"/>
            <a:ext cx="2141375" cy="302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6800" y="2019263"/>
            <a:ext cx="2141375" cy="30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292925" y="1530900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◎</a:t>
            </a:r>
            <a:r>
              <a:rPr lang="ja" sz="21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市内・県内のみ対象の広報</a:t>
            </a:r>
            <a:endParaRPr sz="2100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400" y="2827624"/>
            <a:ext cx="2327350" cy="1240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0" name="Google Shape;200;p30"/>
          <p:cNvSpPr/>
          <p:nvPr/>
        </p:nvSpPr>
        <p:spPr>
          <a:xfrm rot="-1799959">
            <a:off x="6030993" y="20143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1273600" y="369175"/>
            <a:ext cx="32985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調査結果・考察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02" name="Google Shape;202;p30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30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5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129000" y="1883925"/>
            <a:ext cx="6267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▣藤枝市のHP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▣公式SNS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・LINE　・Instagram　・X(Twitter)　・Facebook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▣その他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・ゆるキャラ(フジえさん)　・ケーブルテレビ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373350" y="4387625"/>
            <a:ext cx="888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→ </a:t>
            </a:r>
            <a:r>
              <a:rPr lang="ja" sz="2000" b="1" u="sng">
                <a:solidFill>
                  <a:srgbClr val="CC0000"/>
                </a:solidFill>
                <a:latin typeface="Rubik"/>
                <a:ea typeface="Rubik"/>
                <a:cs typeface="Rubik"/>
                <a:sym typeface="Rubik"/>
              </a:rPr>
              <a:t>県外・海外の人たち</a:t>
            </a: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への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広報活動</a:t>
            </a: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が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効果的</a:t>
            </a: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ではなか</a:t>
            </a:r>
            <a:r>
              <a:rPr lang="ja" sz="19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ったのではないか</a:t>
            </a:r>
            <a:r>
              <a:rPr lang="ja" sz="19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？</a:t>
            </a:r>
            <a:endParaRPr sz="19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450" y="13875"/>
            <a:ext cx="3635773" cy="170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4">
            <a:alphaModFix/>
          </a:blip>
          <a:srcRect l="13736" t="5913" r="10327" b="2970"/>
          <a:stretch/>
        </p:blipFill>
        <p:spPr>
          <a:xfrm>
            <a:off x="7059675" y="1122250"/>
            <a:ext cx="2074689" cy="33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5">
            <a:alphaModFix/>
          </a:blip>
          <a:srcRect l="18191" t="-4060" r="18513" b="33077"/>
          <a:stretch/>
        </p:blipFill>
        <p:spPr>
          <a:xfrm>
            <a:off x="3085550" y="1771500"/>
            <a:ext cx="868527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7275" y="1934025"/>
            <a:ext cx="665750" cy="6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7">
            <a:alphaModFix/>
          </a:blip>
          <a:srcRect l="6147" t="6845" b="5955"/>
          <a:stretch/>
        </p:blipFill>
        <p:spPr>
          <a:xfrm>
            <a:off x="4961250" y="1934025"/>
            <a:ext cx="704124" cy="6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8">
            <a:alphaModFix/>
          </a:blip>
          <a:srcRect l="14166" t="13683" r="14030" b="13647"/>
          <a:stretch/>
        </p:blipFill>
        <p:spPr>
          <a:xfrm>
            <a:off x="2228075" y="1919316"/>
            <a:ext cx="713499" cy="72208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292925" y="1302300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◎</a:t>
            </a:r>
            <a:r>
              <a:rPr lang="ja" sz="21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県外も対象の広報</a:t>
            </a:r>
            <a:endParaRPr sz="2100" u="sng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8" name="Google Shape;218;p31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537" y="1214085"/>
            <a:ext cx="2490924" cy="1855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/>
          <p:nvPr/>
        </p:nvSpPr>
        <p:spPr>
          <a:xfrm>
            <a:off x="1121200" y="369175"/>
            <a:ext cx="34509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今後やるべきこと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21" name="Google Shape;221;p31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31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6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360400" y="1137875"/>
            <a:ext cx="549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実施している広報ツールの周知(県外,国外)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075" y="2471324"/>
            <a:ext cx="2490926" cy="176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252525" y="2717075"/>
            <a:ext cx="6823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藤枝市人口(141,191人)の比率に対し認知度が高くない</a:t>
            </a:r>
            <a:endParaRPr sz="18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252525" y="3193613"/>
            <a:ext cx="6660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1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→</a:t>
            </a:r>
            <a:r>
              <a:rPr lang="ja" sz="20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ja" sz="1900" b="1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市民のフォロワー</a:t>
            </a:r>
            <a:r>
              <a:rPr lang="ja" sz="19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を</a:t>
            </a:r>
            <a:r>
              <a:rPr lang="ja" sz="2100" b="1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増加</a:t>
            </a:r>
            <a:r>
              <a:rPr lang="ja" sz="19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させ</a:t>
            </a:r>
            <a:r>
              <a:rPr lang="ja" sz="1900" b="1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広告塔として活用</a:t>
            </a:r>
            <a:endParaRPr sz="2100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476700" y="1630475"/>
            <a:ext cx="5649600" cy="97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 </a:t>
            </a:r>
            <a:r>
              <a:rPr lang="ja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LINE  ：36,301人 　　　Instagram：4,216人</a:t>
            </a:r>
            <a:endParaRPr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Twitter：5,328人　   　　Facebook：3089人</a:t>
            </a:r>
            <a:endParaRPr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8" name="Google Shape;228;p31"/>
          <p:cNvSpPr/>
          <p:nvPr/>
        </p:nvSpPr>
        <p:spPr>
          <a:xfrm>
            <a:off x="3079300" y="3734325"/>
            <a:ext cx="249300" cy="382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20225" y="4161175"/>
            <a:ext cx="6881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フォロワーの多いアカウントは</a:t>
            </a:r>
            <a:r>
              <a:rPr lang="ja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拡散力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が</a:t>
            </a:r>
            <a:r>
              <a:rPr lang="ja" sz="2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高い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ため、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b="1" u="sng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rPr>
              <a:t>県外，海外</a:t>
            </a: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の人たちへのアプローチに繋がる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5">
            <a:alphaModFix/>
          </a:blip>
          <a:srcRect l="21422" t="5809" r="22334" b="34417"/>
          <a:stretch/>
        </p:blipFill>
        <p:spPr>
          <a:xfrm>
            <a:off x="6043726" y="210588"/>
            <a:ext cx="771762" cy="7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4425" y="278887"/>
            <a:ext cx="665750" cy="6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7">
            <a:alphaModFix/>
          </a:blip>
          <a:srcRect l="6147" t="6845" b="5955"/>
          <a:stretch/>
        </p:blipFill>
        <p:spPr>
          <a:xfrm>
            <a:off x="7759100" y="278887"/>
            <a:ext cx="704124" cy="6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8">
            <a:alphaModFix/>
          </a:blip>
          <a:srcRect l="14166" t="13683" r="14030" b="13647"/>
          <a:stretch/>
        </p:blipFill>
        <p:spPr>
          <a:xfrm>
            <a:off x="5145000" y="264178"/>
            <a:ext cx="713499" cy="722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/>
          <p:nvPr/>
        </p:nvSpPr>
        <p:spPr>
          <a:xfrm>
            <a:off x="6534150" y="0"/>
            <a:ext cx="2609700" cy="5143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9" name="Google Shape;239;p32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1349797" y="369175"/>
            <a:ext cx="29838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1">
                <a:solidFill>
                  <a:srgbClr val="3F3F3F"/>
                </a:solidFill>
                <a:latin typeface="MS PMincho"/>
                <a:ea typeface="MS PMincho"/>
                <a:cs typeface="MS PMincho"/>
                <a:sym typeface="MS PMincho"/>
              </a:rPr>
              <a:t>具体的な対策</a:t>
            </a:r>
            <a:endParaRPr sz="3200" b="1" strike="noStrike" cap="none">
              <a:solidFill>
                <a:srgbClr val="3F3F3F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241" name="Google Shape;241;p32"/>
          <p:cNvCxnSpPr/>
          <p:nvPr/>
        </p:nvCxnSpPr>
        <p:spPr>
          <a:xfrm>
            <a:off x="476710" y="947751"/>
            <a:ext cx="369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32"/>
          <p:cNvSpPr/>
          <p:nvPr/>
        </p:nvSpPr>
        <p:spPr>
          <a:xfrm>
            <a:off x="220225" y="157225"/>
            <a:ext cx="934200" cy="936000"/>
          </a:xfrm>
          <a:prstGeom prst="ellipse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200" b="0" i="0" u="none" strike="noStrike" cap="none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0</a:t>
            </a:r>
            <a:r>
              <a:rPr lang="ja" sz="32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7</a:t>
            </a:r>
            <a:r>
              <a:rPr lang="ja" sz="3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sz="1000" b="0" i="0" u="none" strike="noStrike" cap="none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3" name="Google Shape;243;p32"/>
          <p:cNvSpPr/>
          <p:nvPr/>
        </p:nvSpPr>
        <p:spPr>
          <a:xfrm rot="-1799959">
            <a:off x="6183393" y="2166711"/>
            <a:ext cx="2430050" cy="2430050"/>
          </a:xfrm>
          <a:prstGeom prst="arc">
            <a:avLst>
              <a:gd name="adj1" fmla="val 14027443"/>
              <a:gd name="adj2" fmla="val 13952527"/>
            </a:avLst>
          </a:prstGeom>
          <a:noFill/>
          <a:ln w="28575" cap="flat" cmpd="sng">
            <a:solidFill>
              <a:srgbClr val="E8B4A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418575" y="1287725"/>
            <a:ext cx="4962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様々な人に周知していくには…</a:t>
            </a: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428625" y="1780325"/>
            <a:ext cx="6029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・市内の回覧物に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公式SNSの情報</a:t>
            </a:r>
            <a:r>
              <a:rPr lang="ja" sz="19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を記載する。</a:t>
            </a:r>
            <a:endParaRPr sz="19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・LINE(フォロワーが最も多いSNS)で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　他のSNSアカウントの告知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476700" y="3825125"/>
            <a:ext cx="6185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大規模シェアSNSの利用も、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県外，国外の人々への直接的なアプローチとなる。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例　Youtube・Tiktok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440875" y="2147475"/>
            <a:ext cx="6221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（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例</a:t>
            </a:r>
            <a:r>
              <a:rPr lang="ja"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）</a:t>
            </a:r>
            <a:r>
              <a:rPr lang="ja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広報ふじえだ 市内刊行の新聞など</a:t>
            </a:r>
            <a:endParaRPr sz="2000" i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Personalizados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856D"/>
      </a:accent1>
      <a:accent2>
        <a:srgbClr val="F4C3B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836</Words>
  <Application>Microsoft Office PowerPoint</Application>
  <PresentationFormat>画面に合わせる (16:9)</PresentationFormat>
  <Paragraphs>116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Arial</vt:lpstr>
      <vt:lpstr>MS PMincho</vt:lpstr>
      <vt:lpstr>Calibri</vt:lpstr>
      <vt:lpstr>Rubik</vt:lpstr>
      <vt:lpstr>Simple Light</vt:lpstr>
      <vt:lpstr>Tema de Office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引用・参考文献</vt:lpstr>
      <vt:lpstr>PowerPoint プレゼンテーション</vt:lpstr>
      <vt:lpstr>めも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大石 憲正</cp:lastModifiedBy>
  <cp:revision>3</cp:revision>
  <dcterms:modified xsi:type="dcterms:W3CDTF">2024-02-14T01:16:49Z</dcterms:modified>
</cp:coreProperties>
</file>