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93b5f0b3e21bf9a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93b5f0b3e21bf9a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1e54abb7cfcd96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1e54abb7cfcd96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1e54abb7cfcd96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1e54abb7cfcd96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4c1092c7ce71297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4c1092c7ce71297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5698fa2c116cf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5698fa2c116cf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d5698fa2c116cf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d5698fa2c116cf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1e54abb7cfcd96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1e54abb7cfcd96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3b5f0b3e21bf9a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93b5f0b3e21bf9a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93b5f0b3e21bf9a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93b5f0b3e21bf9a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orep-o.net/okubo_camp/index.html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www.city.fujieda.shizuoka.jp/kyodomuse/19/1445918025035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kinoinryoku.com/photo_album/22_1shizuoka/22_011/22_011.html" TargetMode="External"/><Relationship Id="rId5" Type="http://schemas.openxmlformats.org/officeDocument/2006/relationships/hyperlink" Target="http://yakei-mn.com/yakei/shizuoka/fuefukidan_park" TargetMode="External"/><Relationship Id="rId4" Type="http://schemas.openxmlformats.org/officeDocument/2006/relationships/hyperlink" Target="https://suishamura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8203" r="43647" b="12077"/>
          <a:stretch/>
        </p:blipFill>
        <p:spPr>
          <a:xfrm>
            <a:off x="0" y="0"/>
            <a:ext cx="515291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8ACECCE-B58E-D4F0-3F59-D9F4364B782C}"/>
              </a:ext>
            </a:extLst>
          </p:cNvPr>
          <p:cNvSpPr/>
          <p:nvPr/>
        </p:nvSpPr>
        <p:spPr>
          <a:xfrm>
            <a:off x="5238975" y="526052"/>
            <a:ext cx="4012602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kumimoji="1" lang="ja-JP" alt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観光にもとづく</a:t>
            </a:r>
            <a:endParaRPr kumimoji="1" lang="en-US" altLang="ja-JP" sz="4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4500" b="0" cap="none" spc="0" dirty="0">
                <a:ln w="0"/>
                <a:solidFill>
                  <a:srgbClr val="CC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ふじえだ</a:t>
            </a:r>
            <a:endParaRPr kumimoji="1" lang="en-US" altLang="ja-JP" sz="4500" b="0" cap="none" spc="0" dirty="0">
              <a:ln w="0"/>
              <a:solidFill>
                <a:srgbClr val="CC66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の町おこし</a:t>
            </a:r>
            <a:endParaRPr lang="ja-JP" altLang="en-US" sz="4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 t="8824" b="11028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5862598" y="3796404"/>
            <a:ext cx="328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出典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 u="sng">
                <a:solidFill>
                  <a:schemeClr val="hlink"/>
                </a:solidFill>
                <a:hlinkClick r:id="rId4"/>
              </a:rPr>
              <a:t>https://suishamura.co</a:t>
            </a:r>
            <a:r>
              <a:rPr lang="ja" sz="700" u="sng">
                <a:solidFill>
                  <a:schemeClr val="hlink"/>
                </a:solidFill>
                <a:hlinkClick r:id="rId4"/>
              </a:rPr>
              <a:t>m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 u="sng">
                <a:solidFill>
                  <a:schemeClr val="hlink"/>
                </a:solidFill>
                <a:hlinkClick r:id="rId5"/>
              </a:rPr>
              <a:t>http://yakei-mn.com/yakei/shizuoka/fuefukidan_park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 u="sng">
                <a:solidFill>
                  <a:schemeClr val="hlink"/>
                </a:solidFill>
                <a:hlinkClick r:id="rId6"/>
              </a:rPr>
              <a:t>https://takinoinryoku.com/photo_album/22_1shizuoka/22_011/22_011.html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 u="sng">
                <a:solidFill>
                  <a:schemeClr val="hlink"/>
                </a:solidFill>
                <a:hlinkClick r:id="rId7"/>
              </a:rPr>
              <a:t>https://www.city.fujieda.shizuoka.jp/kyodomuse/19/1445918025035.html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 u="sng">
                <a:solidFill>
                  <a:schemeClr val="hlink"/>
                </a:solidFill>
                <a:hlinkClick r:id="rId8"/>
              </a:rPr>
              <a:t>https://orep-o.net/okubo_camp/index.html</a:t>
            </a:r>
            <a:r>
              <a:rPr lang="ja" sz="700"/>
              <a:t> 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512556" y="2099430"/>
            <a:ext cx="81189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t="8835" r="2647" b="8045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l="42492" t="4350" r="10172" b="61339"/>
          <a:stretch/>
        </p:blipFill>
        <p:spPr>
          <a:xfrm>
            <a:off x="6709375" y="172600"/>
            <a:ext cx="1522275" cy="229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l="44802" t="72974" r="14370" b="21333"/>
          <a:stretch/>
        </p:blipFill>
        <p:spPr>
          <a:xfrm>
            <a:off x="6785575" y="1697325"/>
            <a:ext cx="1312800" cy="3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l="5893" r="19222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5098" y="-151885"/>
            <a:ext cx="5513825" cy="551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2958" y="3401500"/>
            <a:ext cx="2024595" cy="151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437" y="3223075"/>
            <a:ext cx="2300114" cy="151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2658" y="61919"/>
            <a:ext cx="2364001" cy="1577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0847" y="258100"/>
            <a:ext cx="1540902" cy="2313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5"/>
          <p:cNvCxnSpPr/>
          <p:nvPr/>
        </p:nvCxnSpPr>
        <p:spPr>
          <a:xfrm rot="10800000" flipH="1">
            <a:off x="2142484" y="1982218"/>
            <a:ext cx="2106600" cy="124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74;p15"/>
          <p:cNvCxnSpPr/>
          <p:nvPr/>
        </p:nvCxnSpPr>
        <p:spPr>
          <a:xfrm rot="10800000" flipH="1">
            <a:off x="4288869" y="1175673"/>
            <a:ext cx="888000" cy="118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15"/>
          <p:cNvCxnSpPr/>
          <p:nvPr/>
        </p:nvCxnSpPr>
        <p:spPr>
          <a:xfrm>
            <a:off x="5182650" y="3277850"/>
            <a:ext cx="885900" cy="89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15"/>
          <p:cNvCxnSpPr>
            <a:stCxn id="72" idx="3"/>
            <a:endCxn id="77" idx="1"/>
          </p:cNvCxnSpPr>
          <p:nvPr/>
        </p:nvCxnSpPr>
        <p:spPr>
          <a:xfrm rot="10800000" flipH="1">
            <a:off x="2641749" y="773826"/>
            <a:ext cx="1427400" cy="64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8" name="Google Shape;78;p15"/>
          <p:cNvPicPr preferRelativeResize="0"/>
          <p:nvPr/>
        </p:nvPicPr>
        <p:blipFill rotWithShape="1">
          <a:blip r:embed="rId9">
            <a:alphaModFix/>
          </a:blip>
          <a:srcRect b="6076"/>
          <a:stretch/>
        </p:blipFill>
        <p:spPr>
          <a:xfrm rot="-2">
            <a:off x="6443002" y="1833150"/>
            <a:ext cx="2427450" cy="151844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5782940" y="2356476"/>
            <a:ext cx="11634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>
                <a:solidFill>
                  <a:schemeClr val="dk2"/>
                </a:solidFill>
              </a:rPr>
              <a:t>•</a:t>
            </a:r>
            <a:endParaRPr sz="3700">
              <a:solidFill>
                <a:schemeClr val="dk2"/>
              </a:solidFill>
            </a:endParaRPr>
          </a:p>
        </p:txBody>
      </p:sp>
      <p:cxnSp>
        <p:nvCxnSpPr>
          <p:cNvPr id="80" name="Google Shape;80;p15"/>
          <p:cNvCxnSpPr/>
          <p:nvPr/>
        </p:nvCxnSpPr>
        <p:spPr>
          <a:xfrm rot="10800000" flipH="1">
            <a:off x="5935399" y="2207031"/>
            <a:ext cx="507600" cy="53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81;p15"/>
          <p:cNvSpPr txBox="1"/>
          <p:nvPr/>
        </p:nvSpPr>
        <p:spPr>
          <a:xfrm>
            <a:off x="4151050" y="1982225"/>
            <a:ext cx="11634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>
                <a:solidFill>
                  <a:schemeClr val="dk2"/>
                </a:solidFill>
              </a:rPr>
              <a:t>•</a:t>
            </a:r>
            <a:endParaRPr sz="3700">
              <a:solidFill>
                <a:schemeClr val="dk2"/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069153" y="1604065"/>
            <a:ext cx="11634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>
                <a:solidFill>
                  <a:schemeClr val="dk2"/>
                </a:solidFill>
              </a:rPr>
              <a:t>•</a:t>
            </a:r>
            <a:endParaRPr sz="3700">
              <a:solidFill>
                <a:schemeClr val="dk2"/>
              </a:solidFill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5043906" y="2926635"/>
            <a:ext cx="11634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>
                <a:solidFill>
                  <a:schemeClr val="dk2"/>
                </a:solidFill>
              </a:rPr>
              <a:t>•</a:t>
            </a:r>
            <a:endParaRPr sz="3700">
              <a:solidFill>
                <a:schemeClr val="dk2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880505" y="423276"/>
            <a:ext cx="11634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>
                <a:solidFill>
                  <a:schemeClr val="dk2"/>
                </a:solidFill>
              </a:rPr>
              <a:t>•</a:t>
            </a:r>
            <a:endParaRPr sz="3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l="5893" r="19222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4">
            <a:alphaModFix/>
          </a:blip>
          <a:srcRect b="9181"/>
          <a:stretch/>
        </p:blipFill>
        <p:spPr>
          <a:xfrm>
            <a:off x="4572010" y="183868"/>
            <a:ext cx="3505800" cy="47757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1194255" y="910263"/>
            <a:ext cx="2639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 b="1" u="sng">
                <a:highlight>
                  <a:srgbClr val="FFFFFF"/>
                </a:highlight>
              </a:rPr>
              <a:t>宇嶺の滝</a:t>
            </a:r>
            <a:endParaRPr sz="4000" b="1" u="sng">
              <a:highlight>
                <a:srgbClr val="FFFFFF"/>
              </a:highlight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304951" y="1838824"/>
            <a:ext cx="889200" cy="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700"/>
              <a:t>落差</a:t>
            </a:r>
            <a:endParaRPr sz="2700"/>
          </a:p>
        </p:txBody>
      </p:sp>
      <p:sp>
        <p:nvSpPr>
          <p:cNvPr id="93" name="Google Shape;93;p16"/>
          <p:cNvSpPr txBox="1"/>
          <p:nvPr/>
        </p:nvSpPr>
        <p:spPr>
          <a:xfrm>
            <a:off x="1122502" y="1689575"/>
            <a:ext cx="1460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600" b="1"/>
              <a:t>70m</a:t>
            </a:r>
            <a:endParaRPr sz="4600" b="1"/>
          </a:p>
        </p:txBody>
      </p:sp>
      <p:sp>
        <p:nvSpPr>
          <p:cNvPr id="94" name="Google Shape;94;p16"/>
          <p:cNvSpPr txBox="1"/>
          <p:nvPr/>
        </p:nvSpPr>
        <p:spPr>
          <a:xfrm>
            <a:off x="1295509" y="2765747"/>
            <a:ext cx="2437200" cy="10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900"/>
              <a:t>春は新緑🍃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900"/>
              <a:t>秋は紅葉🍁</a:t>
            </a:r>
            <a:endParaRPr sz="2900"/>
          </a:p>
        </p:txBody>
      </p:sp>
      <p:sp>
        <p:nvSpPr>
          <p:cNvPr id="95" name="Google Shape;95;p16"/>
          <p:cNvSpPr txBox="1"/>
          <p:nvPr/>
        </p:nvSpPr>
        <p:spPr>
          <a:xfrm>
            <a:off x="2456500" y="1963125"/>
            <a:ext cx="1276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の滝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l="5893" r="19222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676557" y="467966"/>
            <a:ext cx="9021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/>
              <a:t>大</a:t>
            </a:r>
            <a:endParaRPr sz="3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/>
              <a:t>久</a:t>
            </a:r>
            <a:endParaRPr sz="3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/>
              <a:t>保</a:t>
            </a:r>
            <a:endParaRPr sz="3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/>
              <a:t>キ</a:t>
            </a:r>
            <a:endParaRPr sz="3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/>
              <a:t>ャ</a:t>
            </a:r>
            <a:endParaRPr sz="3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/>
              <a:t>ン</a:t>
            </a:r>
            <a:endParaRPr sz="3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/>
              <a:t>プ</a:t>
            </a:r>
            <a:endParaRPr sz="3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/>
              <a:t>場</a:t>
            </a:r>
            <a:endParaRPr sz="3500" b="1"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4">
            <a:alphaModFix/>
          </a:blip>
          <a:srcRect b="4707"/>
          <a:stretch/>
        </p:blipFill>
        <p:spPr>
          <a:xfrm>
            <a:off x="2018213" y="848412"/>
            <a:ext cx="2852500" cy="179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175" y="3106625"/>
            <a:ext cx="2852500" cy="179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8225" y="3106636"/>
            <a:ext cx="2852500" cy="179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28185" y="844218"/>
            <a:ext cx="2852502" cy="180279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2018279" y="384600"/>
            <a:ext cx="28524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●アスレチック，スキー</a:t>
            </a:r>
            <a:endParaRPr sz="1800"/>
          </a:p>
        </p:txBody>
      </p:sp>
      <p:sp>
        <p:nvSpPr>
          <p:cNvPr id="107" name="Google Shape;107;p17"/>
          <p:cNvSpPr txBox="1"/>
          <p:nvPr/>
        </p:nvSpPr>
        <p:spPr>
          <a:xfrm>
            <a:off x="2018283" y="2642813"/>
            <a:ext cx="15057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●キャンプ</a:t>
            </a:r>
            <a:endParaRPr sz="1800"/>
          </a:p>
        </p:txBody>
      </p:sp>
      <p:sp>
        <p:nvSpPr>
          <p:cNvPr id="108" name="Google Shape;108;p17"/>
          <p:cNvSpPr txBox="1"/>
          <p:nvPr/>
        </p:nvSpPr>
        <p:spPr>
          <a:xfrm>
            <a:off x="5428180" y="384600"/>
            <a:ext cx="1030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●BBQ</a:t>
            </a:r>
            <a:endParaRPr sz="1800"/>
          </a:p>
        </p:txBody>
      </p:sp>
      <p:sp>
        <p:nvSpPr>
          <p:cNvPr id="109" name="Google Shape;109;p17"/>
          <p:cNvSpPr txBox="1"/>
          <p:nvPr/>
        </p:nvSpPr>
        <p:spPr>
          <a:xfrm>
            <a:off x="5428174" y="2642825"/>
            <a:ext cx="12969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●コテージ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l="5893" r="19222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r="3901"/>
          <a:stretch/>
        </p:blipFill>
        <p:spPr>
          <a:xfrm>
            <a:off x="173670" y="1531286"/>
            <a:ext cx="4305989" cy="33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5">
            <a:alphaModFix/>
          </a:blip>
          <a:srcRect t="-2149" b="8305"/>
          <a:stretch/>
        </p:blipFill>
        <p:spPr>
          <a:xfrm>
            <a:off x="6796925" y="1479850"/>
            <a:ext cx="2193876" cy="16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4290012" y="589126"/>
            <a:ext cx="41826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300"/>
              <a:t>むかしの田舎を体験できる</a:t>
            </a:r>
            <a:endParaRPr sz="2300"/>
          </a:p>
        </p:txBody>
      </p:sp>
      <p:sp>
        <p:nvSpPr>
          <p:cNvPr id="118" name="Google Shape;118;p18"/>
          <p:cNvSpPr txBox="1"/>
          <p:nvPr/>
        </p:nvSpPr>
        <p:spPr>
          <a:xfrm>
            <a:off x="1227230" y="459225"/>
            <a:ext cx="2535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 b="1">
                <a:highlight>
                  <a:srgbClr val="FFFFFF"/>
                </a:highlight>
              </a:rPr>
              <a:t>水車むら</a:t>
            </a:r>
            <a:endParaRPr sz="4000" b="1">
              <a:highlight>
                <a:srgbClr val="FFFFFF"/>
              </a:highlight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6850" y="3245725"/>
            <a:ext cx="2194933" cy="16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6400" y="3245336"/>
            <a:ext cx="2194925" cy="164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41350" y="1531275"/>
            <a:ext cx="2193871" cy="16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6"/>
            <a:ext cx="9144001" cy="514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4">
            <a:alphaModFix/>
          </a:blip>
          <a:srcRect t="10386"/>
          <a:stretch/>
        </p:blipFill>
        <p:spPr>
          <a:xfrm>
            <a:off x="2996525" y="1542758"/>
            <a:ext cx="5645173" cy="313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568934" y="853928"/>
            <a:ext cx="6304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 b="1">
                <a:solidFill>
                  <a:schemeClr val="dk2"/>
                </a:solidFill>
                <a:highlight>
                  <a:srgbClr val="FFD966"/>
                </a:highlight>
              </a:rPr>
              <a:t>これらの観光スポットを知っていますか？</a:t>
            </a:r>
            <a:endParaRPr sz="2500" b="1">
              <a:solidFill>
                <a:schemeClr val="dk2"/>
              </a:solidFill>
              <a:highlight>
                <a:srgbClr val="FFD966"/>
              </a:highlight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445933" y="2094590"/>
            <a:ext cx="4049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約75%の人が</a:t>
            </a: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1つも知らないと回答</a:t>
            </a:r>
            <a:endParaRPr sz="2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t="8652" b="10858"/>
          <a:stretch/>
        </p:blipFill>
        <p:spPr>
          <a:xfrm>
            <a:off x="0" y="0"/>
            <a:ext cx="92370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t="7787" b="10917"/>
          <a:stretch/>
        </p:blipFill>
        <p:spPr>
          <a:xfrm>
            <a:off x="0" y="0"/>
            <a:ext cx="9144000" cy="495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149</Words>
  <Application>Microsoft Office PowerPoint</Application>
  <PresentationFormat>画面に合わせる (16:9)</PresentationFormat>
  <Paragraphs>38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3" baseType="lpstr">
      <vt:lpstr>HGP創英角ｺﾞｼｯｸUB</vt:lpstr>
      <vt:lpstr>Arial</vt:lpstr>
      <vt:lpstr>Simple Light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大石 憲正</cp:lastModifiedBy>
  <cp:revision>2</cp:revision>
  <dcterms:modified xsi:type="dcterms:W3CDTF">2024-02-14T01:09:46Z</dcterms:modified>
</cp:coreProperties>
</file>