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Meiryo" panose="020B0604030504040204" pitchFamily="50" charset="-128"/>
      <p:regular r:id="rId12"/>
      <p:bold r:id="rId13"/>
      <p:italic r:id="rId14"/>
      <p:boldItalic r:id="rId15"/>
    </p:embeddedFont>
    <p:embeddedFont>
      <p:font typeface="Impact" panose="020B0806030902050204" pitchFamily="34" charset="0"/>
      <p:regular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Black" panose="02000000000000000000" pitchFamily="2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成嶋貞之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a1e8ba598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a1e8ba598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c6b1193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c6b1193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deebfaf6796ca3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deebfaf6796ca3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65c2232d5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65c2232d5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65c2232d5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65c2232d5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5c2232d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65c2232d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c6b11938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9c6b11938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71db5920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71db59208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62700" cy="3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ja" sz="960"/>
              <a:t>🍓🍓🍓🍓</a:t>
            </a:r>
            <a:endParaRPr sz="960"/>
          </a:p>
        </p:txBody>
      </p:sp>
      <p:sp>
        <p:nvSpPr>
          <p:cNvPr id="56" name="Google Shape;56;p13"/>
          <p:cNvSpPr txBox="1"/>
          <p:nvPr/>
        </p:nvSpPr>
        <p:spPr>
          <a:xfrm>
            <a:off x="5434150" y="0"/>
            <a:ext cx="474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954100" y="1505599"/>
            <a:ext cx="6850200" cy="2401200"/>
          </a:xfrm>
          <a:prstGeom prst="rect">
            <a:avLst/>
          </a:prstGeom>
          <a:solidFill>
            <a:srgbClr val="FDF9F9">
              <a:alpha val="8491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7200" b="1" dirty="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焼津市の人口を増やすには？</a:t>
            </a:r>
            <a:endParaRPr sz="7200" b="1" dirty="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8181300" y="4742575"/>
            <a:ext cx="962700" cy="3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ja" sz="960"/>
              <a:t>🍓🍓🍓🍓</a:t>
            </a:r>
            <a:endParaRPr sz="960"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0" y="4742575"/>
            <a:ext cx="962700" cy="3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ja" sz="960"/>
              <a:t>🍓🍓🍓🍓</a:t>
            </a:r>
            <a:endParaRPr sz="960"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8181300" y="0"/>
            <a:ext cx="962700" cy="3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ja" sz="960"/>
              <a:t>🍓🍓🍓🍓</a:t>
            </a:r>
            <a:endParaRPr sz="96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975" y="0"/>
            <a:ext cx="4789450" cy="52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6456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58400" y="271175"/>
            <a:ext cx="2697900" cy="5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666666"/>
                </a:solidFill>
                <a:latin typeface="MS PGothic"/>
                <a:ea typeface="MS PGothic"/>
                <a:cs typeface="MS PGothic"/>
                <a:sym typeface="MS PGothic"/>
              </a:rPr>
              <a:t>焼津市</a:t>
            </a:r>
            <a:endParaRPr>
              <a:solidFill>
                <a:srgbClr val="666666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83925" y="964900"/>
            <a:ext cx="4477800" cy="3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 u="sng">
                <a:solidFill>
                  <a:srgbClr val="666666"/>
                </a:solidFill>
              </a:rPr>
              <a:t>メリット</a:t>
            </a:r>
            <a:endParaRPr sz="1900" u="sng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>
                <a:solidFill>
                  <a:srgbClr val="666666"/>
                </a:solidFill>
              </a:rPr>
              <a:t>・水産物が豊富</a:t>
            </a:r>
            <a:endParaRPr sz="19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900">
                <a:solidFill>
                  <a:srgbClr val="666666"/>
                </a:solidFill>
              </a:rPr>
              <a:t>・医療費が高校生まで無料→子育て良</a:t>
            </a:r>
            <a:endParaRPr sz="19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69" name="Google Shape;69;p14"/>
          <p:cNvSpPr txBox="1"/>
          <p:nvPr/>
        </p:nvSpPr>
        <p:spPr>
          <a:xfrm>
            <a:off x="4735550" y="503200"/>
            <a:ext cx="443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645675" y="397650"/>
            <a:ext cx="43167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900" u="sng">
                <a:solidFill>
                  <a:schemeClr val="dk2"/>
                </a:solidFill>
              </a:rPr>
              <a:t>デメリット</a:t>
            </a:r>
            <a:endParaRPr sz="1900" u="sng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900">
                <a:solidFill>
                  <a:schemeClr val="dk2"/>
                </a:solidFill>
              </a:rPr>
              <a:t>・津波が来る可能性大</a:t>
            </a:r>
            <a:endParaRPr sz="19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l="5159" t="15923" r="5738" b="10422"/>
          <a:stretch/>
        </p:blipFill>
        <p:spPr>
          <a:xfrm>
            <a:off x="4792250" y="1212849"/>
            <a:ext cx="4316700" cy="35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6682100" y="3460000"/>
            <a:ext cx="537000" cy="461700"/>
          </a:xfrm>
          <a:prstGeom prst="donut">
            <a:avLst>
              <a:gd name="adj" fmla="val 720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0" y="593400"/>
            <a:ext cx="485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 b="1">
                <a:solidFill>
                  <a:srgbClr val="666666"/>
                </a:solidFill>
              </a:rPr>
              <a:t>「居住に関する」</a:t>
            </a:r>
            <a:endParaRPr sz="1800" b="1">
              <a:solidFill>
                <a:srgbClr val="666666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6">
            <a:alphaModFix/>
          </a:blip>
          <a:srcRect l="23526" t="16276" r="24144" b="30147"/>
          <a:stretch/>
        </p:blipFill>
        <p:spPr>
          <a:xfrm>
            <a:off x="4512888" y="460958"/>
            <a:ext cx="4582276" cy="431682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4993975" y="1635150"/>
            <a:ext cx="3620100" cy="570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4994001" y="2826375"/>
            <a:ext cx="3883800" cy="570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900" y="2267425"/>
            <a:ext cx="1949650" cy="19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8">
            <a:alphaModFix/>
          </a:blip>
          <a:srcRect l="3060" r="4192"/>
          <a:stretch/>
        </p:blipFill>
        <p:spPr>
          <a:xfrm>
            <a:off x="1876175" y="3216950"/>
            <a:ext cx="2445100" cy="16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t="9763"/>
          <a:stretch/>
        </p:blipFill>
        <p:spPr>
          <a:xfrm>
            <a:off x="289925" y="716474"/>
            <a:ext cx="6943725" cy="389467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3811875" y="475400"/>
            <a:ext cx="2564100" cy="12018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500" b="1">
                <a:solidFill>
                  <a:srgbClr val="A64D79"/>
                </a:solidFill>
              </a:rPr>
              <a:t>年々低下している</a:t>
            </a:r>
            <a:endParaRPr sz="1500" b="1">
              <a:solidFill>
                <a:srgbClr val="A64D79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168550" y="252875"/>
            <a:ext cx="31698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 b="1">
                <a:solidFill>
                  <a:srgbClr val="666666"/>
                </a:solidFill>
              </a:rPr>
              <a:t>焼津市の出生数の推移</a:t>
            </a:r>
            <a:endParaRPr sz="2300" b="1">
              <a:solidFill>
                <a:srgbClr val="666666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943625" y="4650900"/>
            <a:ext cx="407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chemeClr val="dk2"/>
                </a:solidFill>
              </a:rPr>
              <a:t>総務省 住民基本台帳に基づく人口を基にGD Freak!が作成したもの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chemeClr val="dk2"/>
                </a:solidFill>
              </a:rPr>
              <a:t>（以降のグラフすべて同様）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7" name="Google Shape;87;p15"/>
          <p:cNvSpPr/>
          <p:nvPr/>
        </p:nvSpPr>
        <p:spPr>
          <a:xfrm flipH="1">
            <a:off x="6926084" y="2137650"/>
            <a:ext cx="2141316" cy="1643976"/>
          </a:xfrm>
          <a:prstGeom prst="irregularSeal2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b="1">
                <a:solidFill>
                  <a:srgbClr val="666666"/>
                </a:solidFill>
                <a:latin typeface="Meiryo"/>
                <a:ea typeface="Meiryo"/>
                <a:cs typeface="Meiryo"/>
                <a:sym typeface="Meiryo"/>
              </a:rPr>
              <a:t>57％</a:t>
            </a:r>
            <a:endParaRPr sz="2400" b="1">
              <a:solidFill>
                <a:srgbClr val="66666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1479575" y="1784750"/>
            <a:ext cx="175800" cy="1758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6634900" y="2575913"/>
            <a:ext cx="175800" cy="175800"/>
          </a:xfrm>
          <a:prstGeom prst="ellipse">
            <a:avLst/>
          </a:prstGeom>
          <a:solidFill>
            <a:srgbClr val="FFD966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/>
          <p:nvPr/>
        </p:nvSpPr>
        <p:spPr>
          <a:xfrm>
            <a:off x="1266850" y="1877325"/>
            <a:ext cx="897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>
                <a:solidFill>
                  <a:schemeClr val="dk2"/>
                </a:solidFill>
              </a:rPr>
              <a:t>1379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6494475" y="2668475"/>
            <a:ext cx="97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>
                <a:solidFill>
                  <a:schemeClr val="dk2"/>
                </a:solidFill>
              </a:rPr>
              <a:t>790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 rotWithShape="1">
          <a:blip r:embed="rId4">
            <a:alphaModFix/>
          </a:blip>
          <a:srcRect l="12853" t="16658" r="12630" b="16222"/>
          <a:stretch/>
        </p:blipFill>
        <p:spPr>
          <a:xfrm>
            <a:off x="6593225" y="434500"/>
            <a:ext cx="2373025" cy="11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976" y="747599"/>
            <a:ext cx="4926925" cy="3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4">
            <a:alphaModFix/>
          </a:blip>
          <a:srcRect l="13008" r="11445"/>
          <a:stretch/>
        </p:blipFill>
        <p:spPr>
          <a:xfrm>
            <a:off x="387750" y="343000"/>
            <a:ext cx="3619525" cy="3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180025" y="4102850"/>
            <a:ext cx="3662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>
                <a:solidFill>
                  <a:schemeClr val="dk2"/>
                </a:solidFill>
              </a:rPr>
              <a:t>・人口が少なくなっている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700">
                <a:solidFill>
                  <a:schemeClr val="dk2"/>
                </a:solidFill>
              </a:rPr>
              <a:t>・男女共に高齢者の割合が多い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180025" y="229825"/>
            <a:ext cx="53700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 b="1">
                <a:solidFill>
                  <a:schemeClr val="dk2"/>
                </a:solidFill>
              </a:rPr>
              <a:t>焼津市の人口増減の予測に関わるグラフ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8189300" y="2552325"/>
            <a:ext cx="8364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chemeClr val="dk2"/>
                </a:solidFill>
              </a:rPr>
              <a:t>2045年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5">
            <a:alphaModFix/>
          </a:blip>
          <a:srcRect t="12189" b="5281"/>
          <a:stretch/>
        </p:blipFill>
        <p:spPr>
          <a:xfrm>
            <a:off x="3842125" y="3957950"/>
            <a:ext cx="1259625" cy="10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6">
            <a:alphaModFix/>
          </a:blip>
          <a:srcRect l="3926" t="8265" r="6419" b="20234"/>
          <a:stretch/>
        </p:blipFill>
        <p:spPr>
          <a:xfrm>
            <a:off x="268150" y="343000"/>
            <a:ext cx="8757550" cy="4655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2339650" y="3350800"/>
            <a:ext cx="425400" cy="400200"/>
          </a:xfrm>
          <a:prstGeom prst="donut">
            <a:avLst>
              <a:gd name="adj" fmla="val 11445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2339650" y="3826875"/>
            <a:ext cx="425400" cy="400200"/>
          </a:xfrm>
          <a:prstGeom prst="donut">
            <a:avLst>
              <a:gd name="adj" fmla="val 11445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/>
          <p:nvPr/>
        </p:nvSpPr>
        <p:spPr>
          <a:xfrm>
            <a:off x="3811875" y="4413275"/>
            <a:ext cx="2246400" cy="565200"/>
          </a:xfrm>
          <a:prstGeom prst="wedgeEllipseCallout">
            <a:avLst>
              <a:gd name="adj1" fmla="val -62631"/>
              <a:gd name="adj2" fmla="val -59240"/>
            </a:avLst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744" y="1542800"/>
            <a:ext cx="4316819" cy="26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39" y="1492943"/>
            <a:ext cx="3910813" cy="26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1960775" y="877350"/>
            <a:ext cx="14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chemeClr val="dk2"/>
                </a:solidFill>
                <a:latin typeface="Roboto Black"/>
                <a:ea typeface="Roboto Black"/>
                <a:cs typeface="Roboto Black"/>
                <a:sym typeface="Roboto Black"/>
              </a:rPr>
              <a:t>焼津市</a:t>
            </a:r>
            <a:endParaRPr sz="28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5758697" y="877358"/>
            <a:ext cx="2322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chemeClr val="dk2"/>
                </a:solidFill>
                <a:latin typeface="Roboto Black"/>
                <a:ea typeface="Roboto Black"/>
                <a:cs typeface="Roboto Black"/>
                <a:sym typeface="Roboto Black"/>
              </a:rPr>
              <a:t>福岡県福津市</a:t>
            </a:r>
            <a:endParaRPr sz="28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3811875" y="4413275"/>
            <a:ext cx="2246400" cy="565200"/>
          </a:xfrm>
          <a:prstGeom prst="wedgeEllipseCallout">
            <a:avLst>
              <a:gd name="adj1" fmla="val 62690"/>
              <a:gd name="adj2" fmla="val -66963"/>
            </a:avLst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300"/>
              <a:t>似ている</a:t>
            </a:r>
            <a:endParaRPr sz="23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25" y="1726716"/>
            <a:ext cx="4059099" cy="24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1698650" y="984225"/>
            <a:ext cx="141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焼津市</a:t>
            </a:r>
            <a:endParaRPr sz="2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 flipH="1">
            <a:off x="5573526" y="898275"/>
            <a:ext cx="232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福岡県福津市</a:t>
            </a:r>
            <a:endParaRPr sz="2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675" y="1726727"/>
            <a:ext cx="4059099" cy="248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662" y="898287"/>
            <a:ext cx="6077425" cy="37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>
            <a:off x="1932350" y="3146850"/>
            <a:ext cx="5723298" cy="1996650"/>
          </a:xfrm>
          <a:prstGeom prst="irregularSeal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3395225" y="282675"/>
            <a:ext cx="252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福岡県福津市</a:t>
            </a:r>
            <a:endParaRPr sz="28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420700" y="4210050"/>
            <a:ext cx="1819500" cy="666900"/>
          </a:xfrm>
          <a:prstGeom prst="wedgeEllipseCallout">
            <a:avLst>
              <a:gd name="adj1" fmla="val 38832"/>
              <a:gd name="adj2" fmla="val -60298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典型的な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少子高齢化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6977400" y="1355350"/>
            <a:ext cx="1964400" cy="762000"/>
          </a:xfrm>
          <a:prstGeom prst="wedgeEllipseCallout">
            <a:avLst>
              <a:gd name="adj1" fmla="val -19003"/>
              <a:gd name="adj2" fmla="val 6648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人口増加率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県内最大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451" y="1333025"/>
            <a:ext cx="4036425" cy="26909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30200" cy="572700"/>
          </a:xfrm>
          <a:prstGeom prst="rect">
            <a:avLst/>
          </a:prstGeom>
          <a:solidFill>
            <a:srgbClr val="FDF9F9">
              <a:alpha val="54720"/>
            </a:srgb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/>
              <a:t>福岡県 福津市</a:t>
            </a:r>
            <a:endParaRPr b="1"/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5">
            <a:alphaModFix/>
          </a:blip>
          <a:srcRect b="8642"/>
          <a:stretch/>
        </p:blipFill>
        <p:spPr>
          <a:xfrm>
            <a:off x="411175" y="1196375"/>
            <a:ext cx="4036426" cy="368742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p19"/>
          <p:cNvSpPr/>
          <p:nvPr/>
        </p:nvSpPr>
        <p:spPr>
          <a:xfrm>
            <a:off x="1379250" y="1559450"/>
            <a:ext cx="1259400" cy="1127700"/>
          </a:xfrm>
          <a:prstGeom prst="donut">
            <a:avLst>
              <a:gd name="adj" fmla="val 14473"/>
            </a:avLst>
          </a:prstGeom>
          <a:solidFill>
            <a:srgbClr val="FF000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 t="18363" r="4571" b="9109"/>
          <a:stretch/>
        </p:blipFill>
        <p:spPr>
          <a:xfrm>
            <a:off x="1133450" y="3107625"/>
            <a:ext cx="3999096" cy="196865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7">
            <a:alphaModFix/>
          </a:blip>
          <a:srcRect t="11714" r="1835" b="9613"/>
          <a:stretch/>
        </p:blipFill>
        <p:spPr>
          <a:xfrm>
            <a:off x="169088" y="1138966"/>
            <a:ext cx="3679725" cy="196867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626" y="1299063"/>
            <a:ext cx="4648501" cy="348207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9">
            <a:alphaModFix/>
          </a:blip>
          <a:srcRect l="3278"/>
          <a:stretch/>
        </p:blipFill>
        <p:spPr>
          <a:xfrm>
            <a:off x="775700" y="1976226"/>
            <a:ext cx="3809400" cy="2250650"/>
          </a:xfrm>
          <a:prstGeom prst="rect">
            <a:avLst/>
          </a:prstGeom>
          <a:noFill/>
          <a:ln w="28575" cap="flat" cmpd="sng">
            <a:solidFill>
              <a:srgbClr val="FDF9F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19"/>
          <p:cNvSpPr txBox="1"/>
          <p:nvPr/>
        </p:nvSpPr>
        <p:spPr>
          <a:xfrm>
            <a:off x="5339175" y="1196375"/>
            <a:ext cx="3627300" cy="3238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600">
                <a:solidFill>
                  <a:schemeClr val="dk1"/>
                </a:solidFill>
              </a:rPr>
              <a:t>【人口増加の理由】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700">
                <a:solidFill>
                  <a:schemeClr val="dk1"/>
                </a:solidFill>
              </a:rPr>
              <a:t>①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700">
                <a:solidFill>
                  <a:schemeClr val="dk1"/>
                </a:solidFill>
              </a:rPr>
              <a:t>②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700">
                <a:solidFill>
                  <a:schemeClr val="dk1"/>
                </a:solidFill>
              </a:rPr>
              <a:t>③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5801700" y="1976225"/>
            <a:ext cx="288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 b="1">
                <a:solidFill>
                  <a:schemeClr val="dk1"/>
                </a:solidFill>
              </a:rPr>
              <a:t>商業施設</a:t>
            </a:r>
            <a:r>
              <a:rPr lang="ja" sz="3000">
                <a:solidFill>
                  <a:schemeClr val="dk1"/>
                </a:solidFill>
              </a:rPr>
              <a:t>の充実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5835213" y="2743082"/>
            <a:ext cx="181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 b="1"/>
              <a:t>宅地開発</a:t>
            </a:r>
            <a:endParaRPr sz="3000" b="1"/>
          </a:p>
        </p:txBody>
      </p:sp>
      <p:sp>
        <p:nvSpPr>
          <p:cNvPr id="144" name="Google Shape;144;p19"/>
          <p:cNvSpPr txBox="1"/>
          <p:nvPr/>
        </p:nvSpPr>
        <p:spPr>
          <a:xfrm>
            <a:off x="5835188" y="3509950"/>
            <a:ext cx="212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 b="1">
                <a:solidFill>
                  <a:schemeClr val="dk1"/>
                </a:solidFill>
              </a:rPr>
              <a:t>観光</a:t>
            </a:r>
            <a:r>
              <a:rPr lang="ja" sz="3000">
                <a:solidFill>
                  <a:schemeClr val="dk1"/>
                </a:solidFill>
              </a:rPr>
              <a:t>が発達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0636" y="1571245"/>
            <a:ext cx="3502200" cy="34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5">
            <a:alphaModFix/>
          </a:blip>
          <a:srcRect l="22669" t="1058" r="38" b="931"/>
          <a:stretch/>
        </p:blipFill>
        <p:spPr>
          <a:xfrm rot="200637">
            <a:off x="1046161" y="3090830"/>
            <a:ext cx="1712154" cy="153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/>
          <p:nvPr/>
        </p:nvSpPr>
        <p:spPr>
          <a:xfrm>
            <a:off x="1002925" y="375400"/>
            <a:ext cx="2697900" cy="1622100"/>
          </a:xfrm>
          <a:prstGeom prst="cloudCallout">
            <a:avLst>
              <a:gd name="adj1" fmla="val 25387"/>
              <a:gd name="adj2" fmla="val 63469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焼津市の観光業の現状は…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6">
            <a:alphaModFix/>
          </a:blip>
          <a:srcRect t="19185"/>
          <a:stretch/>
        </p:blipFill>
        <p:spPr>
          <a:xfrm>
            <a:off x="5881900" y="2221123"/>
            <a:ext cx="1734375" cy="14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34481">
            <a:off x="1511832" y="526256"/>
            <a:ext cx="2770911" cy="207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8">
            <a:alphaModFix/>
          </a:blip>
          <a:srcRect l="714" t="1536"/>
          <a:stretch/>
        </p:blipFill>
        <p:spPr>
          <a:xfrm>
            <a:off x="1566375" y="943650"/>
            <a:ext cx="5191700" cy="3376225"/>
          </a:xfrm>
          <a:prstGeom prst="flowChartProcess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5881900" y="4804800"/>
            <a:ext cx="3294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FDF9F9"/>
                </a:solidFill>
              </a:rPr>
              <a:t>2022年度主要漁港の水揚高　焼津市ホームページより</a:t>
            </a:r>
            <a:endParaRPr sz="1000">
              <a:solidFill>
                <a:srgbClr val="FDF9F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/>
          <p:nvPr/>
        </p:nvSpPr>
        <p:spPr>
          <a:xfrm>
            <a:off x="967925" y="3644525"/>
            <a:ext cx="1948200" cy="1449300"/>
          </a:xfrm>
          <a:prstGeom prst="wedgeRoundRectCallout">
            <a:avLst>
              <a:gd name="adj1" fmla="val 78013"/>
              <a:gd name="adj2" fmla="val -37465"/>
              <a:gd name="adj3" fmla="val 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147200" y="311725"/>
            <a:ext cx="8685000" cy="7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i="1" u="sng">
                <a:latin typeface="MS PGothic"/>
                <a:ea typeface="MS PGothic"/>
                <a:cs typeface="MS PGothic"/>
                <a:sym typeface="MS PGothic"/>
              </a:rPr>
              <a:t>焼津市の今後の産業について</a:t>
            </a:r>
            <a:endParaRPr i="1" u="sng">
              <a:latin typeface="MS PGothic"/>
              <a:ea typeface="MS PGothic"/>
              <a:cs typeface="MS PGothic"/>
              <a:sym typeface="MS PGothic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3">
            <a:alphaModFix/>
          </a:blip>
          <a:srcRect t="8634"/>
          <a:stretch/>
        </p:blipFill>
        <p:spPr>
          <a:xfrm>
            <a:off x="147175" y="1383085"/>
            <a:ext cx="2702400" cy="20226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4925" y="2197885"/>
            <a:ext cx="2611500" cy="1961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5" name="Google Shape;165;p21"/>
          <p:cNvSpPr txBox="1"/>
          <p:nvPr/>
        </p:nvSpPr>
        <p:spPr>
          <a:xfrm>
            <a:off x="2682575" y="886650"/>
            <a:ext cx="40905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700">
                <a:solidFill>
                  <a:schemeClr val="dk2"/>
                </a:solidFill>
              </a:rPr>
              <a:t>観光・商業施設の増加</a:t>
            </a:r>
            <a:endParaRPr sz="2700">
              <a:solidFill>
                <a:schemeClr val="dk2"/>
              </a:solidFill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3531425" y="1938425"/>
            <a:ext cx="1948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700">
                <a:solidFill>
                  <a:schemeClr val="dk2"/>
                </a:solidFill>
              </a:rPr>
              <a:t>産業の発達</a:t>
            </a:r>
            <a:endParaRPr sz="2700">
              <a:solidFill>
                <a:schemeClr val="dk2"/>
              </a:solidFill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3531425" y="3020225"/>
            <a:ext cx="19482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700">
                <a:solidFill>
                  <a:schemeClr val="dk2"/>
                </a:solidFill>
              </a:rPr>
              <a:t>雇用の拡大</a:t>
            </a:r>
            <a:endParaRPr sz="2700">
              <a:solidFill>
                <a:schemeClr val="dk2"/>
              </a:solidFill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3256625" y="4168025"/>
            <a:ext cx="24978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4500" b="1">
                <a:solidFill>
                  <a:schemeClr val="dk2"/>
                </a:solidFill>
              </a:rPr>
              <a:t>人口増加</a:t>
            </a:r>
            <a:endParaRPr sz="4500" b="1">
              <a:solidFill>
                <a:schemeClr val="dk2"/>
              </a:solidFill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4109225" y="2493338"/>
            <a:ext cx="792600" cy="573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1"/>
          <p:cNvSpPr txBox="1"/>
          <p:nvPr/>
        </p:nvSpPr>
        <p:spPr>
          <a:xfrm>
            <a:off x="1256225" y="3771125"/>
            <a:ext cx="16599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500">
                <a:solidFill>
                  <a:schemeClr val="dk2"/>
                </a:solidFill>
              </a:rPr>
              <a:t>子育て</a:t>
            </a:r>
            <a:endParaRPr sz="2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500">
                <a:solidFill>
                  <a:schemeClr val="dk2"/>
                </a:solidFill>
              </a:rPr>
              <a:t>医療</a:t>
            </a:r>
            <a:endParaRPr sz="2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500">
                <a:solidFill>
                  <a:schemeClr val="dk2"/>
                </a:solidFill>
              </a:rPr>
              <a:t>教育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4109213" y="3594125"/>
            <a:ext cx="792600" cy="573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4109225" y="1392563"/>
            <a:ext cx="792600" cy="573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3076" y="311725"/>
            <a:ext cx="1659900" cy="14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178</Words>
  <Application>Microsoft Office PowerPoint</Application>
  <PresentationFormat>画面に合わせる (16:9)</PresentationFormat>
  <Paragraphs>55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Arial</vt:lpstr>
      <vt:lpstr>Roboto Black</vt:lpstr>
      <vt:lpstr>MS PGothic</vt:lpstr>
      <vt:lpstr>Impact</vt:lpstr>
      <vt:lpstr>Meiryo</vt:lpstr>
      <vt:lpstr>Roboto</vt:lpstr>
      <vt:lpstr>Simple Light</vt:lpstr>
      <vt:lpstr>🍓🍓🍓🍓</vt:lpstr>
      <vt:lpstr>焼津市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福岡県 福津市</vt:lpstr>
      <vt:lpstr>PowerPoint プレゼンテーション</vt:lpstr>
      <vt:lpstr>焼津市の今後の産業について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🍓🍓🍓🍓</dc:title>
  <cp:lastModifiedBy>大石 憲正</cp:lastModifiedBy>
  <cp:revision>2</cp:revision>
  <dcterms:modified xsi:type="dcterms:W3CDTF">2024-02-14T00:50:54Z</dcterms:modified>
</cp:coreProperties>
</file>