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9"/>
  </p:notesMasterIdLst>
  <p:sldIdLst>
    <p:sldId id="256" r:id="rId2"/>
    <p:sldId id="258" r:id="rId3"/>
    <p:sldId id="259" r:id="rId4"/>
    <p:sldId id="263" r:id="rId5"/>
    <p:sldId id="264" r:id="rId6"/>
    <p:sldId id="265" r:id="rId7"/>
    <p:sldId id="267" r:id="rId8"/>
    <p:sldId id="268" r:id="rId9"/>
    <p:sldId id="269" r:id="rId10"/>
    <p:sldId id="274" r:id="rId11"/>
    <p:sldId id="275" r:id="rId12"/>
    <p:sldId id="277" r:id="rId13"/>
    <p:sldId id="278" r:id="rId14"/>
    <p:sldId id="282" r:id="rId15"/>
    <p:sldId id="283" r:id="rId16"/>
    <p:sldId id="287" r:id="rId17"/>
    <p:sldId id="290" r:id="rId18"/>
  </p:sldIdLst>
  <p:sldSz cx="9144000" cy="5143500" type="screen16x9"/>
  <p:notesSz cx="6858000" cy="9144000"/>
  <p:embeddedFontLst>
    <p:embeddedFont>
      <p:font typeface="M PLUS 1p" panose="020B0600070205080204" charset="-128"/>
      <p:regular r:id="rId20"/>
      <p:bold r:id="rId21"/>
    </p:embeddedFont>
    <p:embeddedFont>
      <p:font typeface="M PLUS 1p Black" panose="020B0600070205080204" charset="-128"/>
      <p:bold r:id="rId22"/>
    </p:embeddedFont>
    <p:embeddedFont>
      <p:font typeface="M PLUS 1p ExtraBold" panose="020B0600070205080204" charset="-128"/>
      <p:bold r:id="rId23"/>
    </p:embeddedFont>
    <p:embeddedFont>
      <p:font typeface="Impact" panose="020B0806030902050204" pitchFamily="3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b63f5a5533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b63f5a5533_0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b1a46ff7e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b1a46ff7e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b63f5a553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b63f5a553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b63f5a5533_0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b63f5a5533_0_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af282e8c9a_4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af282e8c9a_4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b1a46ff7e5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b1a46ff7e5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b61d365245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b61d365245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af282e8c9a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af282e8c9a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646a33e1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646a33e1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6646a33e1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6646a33e1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61d365245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b61d365245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b63f5a55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b63f5a55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やられたら、やり返す。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61d36524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b61d36524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ed588f414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ed588f414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ed588f414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ed588f414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b61d365245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b61d365245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486300" y="1403175"/>
            <a:ext cx="8171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0" b="1" dirty="0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rPr>
              <a:t>金谷活性化</a:t>
            </a:r>
            <a:endParaRPr sz="12000" b="1" dirty="0">
              <a:solidFill>
                <a:schemeClr val="lt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 rotWithShape="1">
          <a:blip r:embed="rId4">
            <a:alphaModFix amt="70000"/>
          </a:blip>
          <a:srcRect l="1283" r="9"/>
          <a:stretch/>
        </p:blipFill>
        <p:spPr>
          <a:xfrm>
            <a:off x="173462" y="3303775"/>
            <a:ext cx="8797075" cy="8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 txBox="1"/>
          <p:nvPr/>
        </p:nvSpPr>
        <p:spPr>
          <a:xfrm>
            <a:off x="363150" y="3303775"/>
            <a:ext cx="84177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600" b="1">
                <a:latin typeface="M PLUS 1p"/>
                <a:ea typeface="M PLUS 1p"/>
                <a:cs typeface="M PLUS 1p"/>
                <a:sym typeface="M PLUS 1p"/>
              </a:rPr>
              <a:t>新東名本線に案内いっさいなし</a:t>
            </a:r>
            <a:endParaRPr sz="4600" b="1"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229" name="Google Shape;229;p34"/>
          <p:cNvSpPr/>
          <p:nvPr/>
        </p:nvSpPr>
        <p:spPr>
          <a:xfrm>
            <a:off x="-416550" y="0"/>
            <a:ext cx="5727726" cy="2921022"/>
          </a:xfrm>
          <a:prstGeom prst="irregularSeal2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5"/>
          <p:cNvPicPr preferRelativeResize="0"/>
          <p:nvPr/>
        </p:nvPicPr>
        <p:blipFill rotWithShape="1">
          <a:blip r:embed="rId3">
            <a:alphaModFix/>
          </a:blip>
          <a:srcRect l="4187" t="2653" b="25836"/>
          <a:stretch/>
        </p:blipFill>
        <p:spPr>
          <a:xfrm>
            <a:off x="0" y="0"/>
            <a:ext cx="9144000" cy="51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22723" y="3416146"/>
            <a:ext cx="8698550" cy="16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/>
        </p:nvSpPr>
        <p:spPr>
          <a:xfrm>
            <a:off x="455550" y="3416150"/>
            <a:ext cx="82329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600" b="1">
                <a:latin typeface="M PLUS 1p"/>
                <a:ea typeface="M PLUS 1p"/>
                <a:cs typeface="M PLUS 1p"/>
                <a:sym typeface="M PLUS 1p"/>
              </a:rPr>
              <a:t>さらに、本線を一旦降りないとKADODEに行けない！</a:t>
            </a:r>
            <a:endParaRPr sz="4600" b="1"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237" name="Google Shape;237;p35"/>
          <p:cNvPicPr preferRelativeResize="0"/>
          <p:nvPr/>
        </p:nvPicPr>
        <p:blipFill rotWithShape="1">
          <a:blip r:embed="rId5">
            <a:alphaModFix/>
          </a:blip>
          <a:srcRect l="12790" r="15591"/>
          <a:stretch/>
        </p:blipFill>
        <p:spPr>
          <a:xfrm>
            <a:off x="455550" y="198025"/>
            <a:ext cx="3962399" cy="311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7"/>
          <p:cNvSpPr txBox="1"/>
          <p:nvPr/>
        </p:nvSpPr>
        <p:spPr>
          <a:xfrm>
            <a:off x="193050" y="2017650"/>
            <a:ext cx="87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6000">
                <a:solidFill>
                  <a:schemeClr val="lt1"/>
                </a:solidFill>
                <a:latin typeface="M PLUS 1p Black"/>
                <a:ea typeface="M PLUS 1p Black"/>
                <a:cs typeface="M PLUS 1p Black"/>
                <a:sym typeface="M PLUS 1p Black"/>
              </a:rPr>
              <a:t>門出おおいがわ大改造</a:t>
            </a:r>
            <a:endParaRPr sz="6000">
              <a:solidFill>
                <a:schemeClr val="lt1"/>
              </a:solidFill>
              <a:latin typeface="M PLUS 1p Black"/>
              <a:ea typeface="M PLUS 1p Black"/>
              <a:cs typeface="M PLUS 1p Black"/>
              <a:sym typeface="M PLUS 1p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8"/>
          <p:cNvPicPr preferRelativeResize="0"/>
          <p:nvPr/>
        </p:nvPicPr>
        <p:blipFill rotWithShape="1">
          <a:blip r:embed="rId4">
            <a:alphaModFix amt="70000"/>
          </a:blip>
          <a:srcRect r="21408"/>
          <a:stretch/>
        </p:blipFill>
        <p:spPr>
          <a:xfrm>
            <a:off x="1683022" y="1159838"/>
            <a:ext cx="5778000" cy="82816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8"/>
          <p:cNvSpPr txBox="1"/>
          <p:nvPr/>
        </p:nvSpPr>
        <p:spPr>
          <a:xfrm>
            <a:off x="1683000" y="1096775"/>
            <a:ext cx="5778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5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大改造の中心</a:t>
            </a:r>
            <a:endParaRPr sz="50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257" name="Google Shape;257;p38"/>
          <p:cNvPicPr preferRelativeResize="0"/>
          <p:nvPr/>
        </p:nvPicPr>
        <p:blipFill rotWithShape="1">
          <a:blip r:embed="rId4">
            <a:alphaModFix amt="70000"/>
          </a:blip>
          <a:srcRect r="21408"/>
          <a:stretch/>
        </p:blipFill>
        <p:spPr>
          <a:xfrm>
            <a:off x="672788" y="2551100"/>
            <a:ext cx="7798426" cy="111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8"/>
          <p:cNvSpPr txBox="1"/>
          <p:nvPr/>
        </p:nvSpPr>
        <p:spPr>
          <a:xfrm>
            <a:off x="240000" y="2478925"/>
            <a:ext cx="866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7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サービスエリア化</a:t>
            </a:r>
            <a:endParaRPr sz="70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259" name="Google Shape;259;p38"/>
          <p:cNvPicPr preferRelativeResize="0"/>
          <p:nvPr/>
        </p:nvPicPr>
        <p:blipFill rotWithShape="1">
          <a:blip r:embed="rId5">
            <a:alphaModFix/>
          </a:blip>
          <a:srcRect l="5490" r="5517"/>
          <a:stretch/>
        </p:blipFill>
        <p:spPr>
          <a:xfrm>
            <a:off x="6930800" y="368075"/>
            <a:ext cx="1810500" cy="1262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0" name="Google Shape;260;p38"/>
          <p:cNvPicPr preferRelativeResize="0"/>
          <p:nvPr/>
        </p:nvPicPr>
        <p:blipFill rotWithShape="1">
          <a:blip r:embed="rId6">
            <a:alphaModFix/>
          </a:blip>
          <a:srcRect l="8046" t="28752" r="37137" b="35444"/>
          <a:stretch/>
        </p:blipFill>
        <p:spPr>
          <a:xfrm rot="-389483">
            <a:off x="1073944" y="3318566"/>
            <a:ext cx="4276865" cy="1456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 txBox="1"/>
          <p:nvPr/>
        </p:nvSpPr>
        <p:spPr>
          <a:xfrm>
            <a:off x="196550" y="2009318"/>
            <a:ext cx="8362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200" b="1">
                <a:latin typeface="M PLUS 1p"/>
                <a:ea typeface="M PLUS 1p"/>
                <a:cs typeface="M PLUS 1p"/>
                <a:sym typeface="M PLUS 1p"/>
              </a:rPr>
              <a:t>→サービスエリアとして一体化</a:t>
            </a:r>
            <a:endParaRPr sz="4200" b="1"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284" name="Google Shape;284;p42"/>
          <p:cNvSpPr txBox="1"/>
          <p:nvPr/>
        </p:nvSpPr>
        <p:spPr>
          <a:xfrm>
            <a:off x="196550" y="1178025"/>
            <a:ext cx="58221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700" b="1">
                <a:latin typeface="M PLUS 1p"/>
                <a:ea typeface="M PLUS 1p"/>
                <a:cs typeface="M PLUS 1p"/>
                <a:sym typeface="M PLUS 1p"/>
              </a:rPr>
              <a:t>アクセスを良くしたい</a:t>
            </a:r>
            <a:endParaRPr sz="3700" b="1"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285" name="Google Shape;285;p42"/>
          <p:cNvSpPr txBox="1"/>
          <p:nvPr/>
        </p:nvSpPr>
        <p:spPr>
          <a:xfrm>
            <a:off x="196550" y="216050"/>
            <a:ext cx="8225700" cy="7233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5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サービスエリア（SA）化</a:t>
            </a:r>
            <a:endParaRPr sz="35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286" name="Google Shape;286;p42"/>
          <p:cNvPicPr preferRelativeResize="0"/>
          <p:nvPr/>
        </p:nvPicPr>
        <p:blipFill rotWithShape="1">
          <a:blip r:embed="rId3">
            <a:alphaModFix/>
          </a:blip>
          <a:srcRect l="11642" r="11000" b="15647"/>
          <a:stretch/>
        </p:blipFill>
        <p:spPr>
          <a:xfrm>
            <a:off x="1481975" y="2917725"/>
            <a:ext cx="5002600" cy="212697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2"/>
          <p:cNvSpPr txBox="1"/>
          <p:nvPr/>
        </p:nvSpPr>
        <p:spPr>
          <a:xfrm>
            <a:off x="6275750" y="3910600"/>
            <a:ext cx="1923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>
                <a:solidFill>
                  <a:srgbClr val="FF0000"/>
                </a:solidFill>
                <a:latin typeface="M PLUS 1p"/>
                <a:ea typeface="M PLUS 1p"/>
                <a:cs typeface="M PLUS 1p"/>
                <a:sym typeface="M PLUS 1p"/>
              </a:rPr>
              <a:t>高速道路</a:t>
            </a:r>
            <a:endParaRPr sz="2100" b="1">
              <a:solidFill>
                <a:srgbClr val="FF0000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288" name="Google Shape;288;p42"/>
          <p:cNvSpPr txBox="1"/>
          <p:nvPr/>
        </p:nvSpPr>
        <p:spPr>
          <a:xfrm>
            <a:off x="415650" y="3176075"/>
            <a:ext cx="1923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>
                <a:solidFill>
                  <a:srgbClr val="FF0000"/>
                </a:solidFill>
                <a:latin typeface="M PLUS 1p"/>
                <a:ea typeface="M PLUS 1p"/>
                <a:cs typeface="M PLUS 1p"/>
                <a:sym typeface="M PLUS 1p"/>
              </a:rPr>
              <a:t>高速駐車場</a:t>
            </a:r>
            <a:endParaRPr sz="2100" b="1">
              <a:solidFill>
                <a:srgbClr val="FF0000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289" name="Google Shape;289;p42"/>
          <p:cNvSpPr txBox="1"/>
          <p:nvPr/>
        </p:nvSpPr>
        <p:spPr>
          <a:xfrm>
            <a:off x="2648700" y="3622075"/>
            <a:ext cx="1923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>
                <a:latin typeface="M PLUS 1p"/>
                <a:ea typeface="M PLUS 1p"/>
                <a:cs typeface="M PLUS 1p"/>
                <a:sym typeface="M PLUS 1p"/>
              </a:rPr>
              <a:t>SA施設</a:t>
            </a:r>
            <a:endParaRPr sz="2100" b="1"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290" name="Google Shape;290;p42"/>
          <p:cNvSpPr/>
          <p:nvPr/>
        </p:nvSpPr>
        <p:spPr>
          <a:xfrm>
            <a:off x="5439425" y="2975700"/>
            <a:ext cx="1694700" cy="422700"/>
          </a:xfrm>
          <a:prstGeom prst="wedgeRectCallout">
            <a:avLst>
              <a:gd name="adj1" fmla="val -128301"/>
              <a:gd name="adj2" fmla="val 833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2"/>
          <p:cNvSpPr txBox="1"/>
          <p:nvPr/>
        </p:nvSpPr>
        <p:spPr>
          <a:xfrm>
            <a:off x="5325125" y="2917725"/>
            <a:ext cx="1923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>
                <a:latin typeface="M PLUS 1p"/>
                <a:ea typeface="M PLUS 1p"/>
                <a:cs typeface="M PLUS 1p"/>
                <a:sym typeface="M PLUS 1p"/>
              </a:rPr>
              <a:t>料金所</a:t>
            </a:r>
            <a:endParaRPr sz="2100" b="1"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292" name="Google Shape;292;p42"/>
          <p:cNvSpPr txBox="1"/>
          <p:nvPr/>
        </p:nvSpPr>
        <p:spPr>
          <a:xfrm>
            <a:off x="4629150" y="3425625"/>
            <a:ext cx="1923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>
                <a:latin typeface="M PLUS 1p"/>
                <a:ea typeface="M PLUS 1p"/>
                <a:cs typeface="M PLUS 1p"/>
                <a:sym typeface="M PLUS 1p"/>
              </a:rPr>
              <a:t>一般駐車場</a:t>
            </a:r>
            <a:endParaRPr sz="2100" b="1"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293" name="Google Shape;293;p42"/>
          <p:cNvSpPr txBox="1"/>
          <p:nvPr/>
        </p:nvSpPr>
        <p:spPr>
          <a:xfrm>
            <a:off x="5210825" y="4518525"/>
            <a:ext cx="1923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>
                <a:latin typeface="M PLUS 1p"/>
                <a:ea typeface="M PLUS 1p"/>
                <a:cs typeface="M PLUS 1p"/>
                <a:sym typeface="M PLUS 1p"/>
              </a:rPr>
              <a:t>一般道</a:t>
            </a:r>
            <a:endParaRPr sz="2100" b="1">
              <a:latin typeface="M PLUS 1p"/>
              <a:ea typeface="M PLUS 1p"/>
              <a:cs typeface="M PLUS 1p"/>
              <a:sym typeface="M PLUS 1p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3"/>
          <p:cNvSpPr txBox="1"/>
          <p:nvPr/>
        </p:nvSpPr>
        <p:spPr>
          <a:xfrm>
            <a:off x="162350" y="141350"/>
            <a:ext cx="2259000" cy="8313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200" b="1">
                <a:solidFill>
                  <a:schemeClr val="dk2"/>
                </a:solidFill>
                <a:latin typeface="M PLUS 1p"/>
                <a:ea typeface="M PLUS 1p"/>
                <a:cs typeface="M PLUS 1p"/>
                <a:sym typeface="M PLUS 1p"/>
              </a:rPr>
              <a:t>構  想</a:t>
            </a:r>
            <a:endParaRPr sz="4200" b="1">
              <a:solidFill>
                <a:schemeClr val="dk2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150" y="1377401"/>
            <a:ext cx="2995001" cy="2236024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2" name="Google Shape;322;p47"/>
          <p:cNvSpPr txBox="1">
            <a:spLocks noGrp="1"/>
          </p:cNvSpPr>
          <p:nvPr>
            <p:ph type="body" idx="1"/>
          </p:nvPr>
        </p:nvSpPr>
        <p:spPr>
          <a:xfrm>
            <a:off x="75304" y="4051575"/>
            <a:ext cx="8864246" cy="106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ja" sz="4100" b="1" dirty="0">
                <a:solidFill>
                  <a:schemeClr val="dk1"/>
                </a:solidFill>
              </a:rPr>
              <a:t>一般的なSAとしての機能も盛り込む</a:t>
            </a:r>
            <a:endParaRPr sz="4100" b="1" dirty="0">
              <a:solidFill>
                <a:schemeClr val="dk1"/>
              </a:solidFill>
            </a:endParaRPr>
          </a:p>
        </p:txBody>
      </p:sp>
      <p:sp>
        <p:nvSpPr>
          <p:cNvPr id="323" name="Google Shape;323;p47"/>
          <p:cNvSpPr txBox="1"/>
          <p:nvPr/>
        </p:nvSpPr>
        <p:spPr>
          <a:xfrm>
            <a:off x="196550" y="216050"/>
            <a:ext cx="8225700" cy="7233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5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サービスエリア（SA）化</a:t>
            </a:r>
            <a:endParaRPr sz="35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324" name="Google Shape;32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9650" y="1377487"/>
            <a:ext cx="2994998" cy="2236026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5" name="Google Shape;325;p47"/>
          <p:cNvSpPr/>
          <p:nvPr/>
        </p:nvSpPr>
        <p:spPr>
          <a:xfrm>
            <a:off x="3769700" y="1993800"/>
            <a:ext cx="1079400" cy="1003200"/>
          </a:xfrm>
          <a:prstGeom prst="mathPlus">
            <a:avLst>
              <a:gd name="adj1" fmla="val 2352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50"/>
          <p:cNvPicPr preferRelativeResize="0"/>
          <p:nvPr/>
        </p:nvPicPr>
        <p:blipFill rotWithShape="1">
          <a:blip r:embed="rId3">
            <a:alphaModFix/>
          </a:blip>
          <a:srcRect b="20691"/>
          <a:stretch/>
        </p:blipFill>
        <p:spPr>
          <a:xfrm>
            <a:off x="0" y="1"/>
            <a:ext cx="9144000" cy="5089475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5" name="Google Shape;355;p50"/>
          <p:cNvPicPr preferRelativeResize="0"/>
          <p:nvPr/>
        </p:nvPicPr>
        <p:blipFill rotWithShape="1">
          <a:blip r:embed="rId4">
            <a:alphaModFix amt="70000"/>
          </a:blip>
          <a:srcRect r="21408"/>
          <a:stretch/>
        </p:blipFill>
        <p:spPr>
          <a:xfrm>
            <a:off x="917313" y="2848350"/>
            <a:ext cx="7317175" cy="181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0"/>
          <p:cNvPicPr preferRelativeResize="0"/>
          <p:nvPr/>
        </p:nvPicPr>
        <p:blipFill rotWithShape="1">
          <a:blip r:embed="rId4">
            <a:alphaModFix amt="70000"/>
          </a:blip>
          <a:srcRect r="21408"/>
          <a:stretch/>
        </p:blipFill>
        <p:spPr>
          <a:xfrm>
            <a:off x="452600" y="242525"/>
            <a:ext cx="2170150" cy="83130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0"/>
          <p:cNvSpPr txBox="1"/>
          <p:nvPr/>
        </p:nvSpPr>
        <p:spPr>
          <a:xfrm>
            <a:off x="525473" y="242532"/>
            <a:ext cx="2024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200" b="1">
                <a:latin typeface="M PLUS 1p"/>
                <a:ea typeface="M PLUS 1p"/>
                <a:cs typeface="M PLUS 1p"/>
                <a:sym typeface="M PLUS 1p"/>
              </a:rPr>
              <a:t>まとめ</a:t>
            </a:r>
            <a:endParaRPr sz="4200" b="1"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358" name="Google Shape;358;p50"/>
          <p:cNvPicPr preferRelativeResize="0"/>
          <p:nvPr/>
        </p:nvPicPr>
        <p:blipFill rotWithShape="1">
          <a:blip r:embed="rId4">
            <a:alphaModFix amt="70000"/>
          </a:blip>
          <a:srcRect r="21408"/>
          <a:stretch/>
        </p:blipFill>
        <p:spPr>
          <a:xfrm>
            <a:off x="306850" y="1366700"/>
            <a:ext cx="8538100" cy="8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0"/>
          <p:cNvSpPr txBox="1"/>
          <p:nvPr/>
        </p:nvSpPr>
        <p:spPr>
          <a:xfrm>
            <a:off x="424070" y="136670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4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門出大井川を金谷のシンボルに！</a:t>
            </a:r>
            <a:endParaRPr sz="4400"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60" name="Google Shape;360;p50"/>
          <p:cNvSpPr txBox="1"/>
          <p:nvPr/>
        </p:nvSpPr>
        <p:spPr>
          <a:xfrm>
            <a:off x="1075200" y="2815775"/>
            <a:ext cx="70014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55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都会人ほいほいして</a:t>
            </a:r>
            <a:endParaRPr sz="5500"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55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金谷活性化！！</a:t>
            </a:r>
            <a:endParaRPr sz="5500"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55675" y="1952800"/>
            <a:ext cx="8551500" cy="24321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336875" y="2094150"/>
            <a:ext cx="8684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観光：大井川鉄道（SL）、茶畑</a:t>
            </a:r>
            <a:r>
              <a:rPr lang="ja" sz="2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などなど</a:t>
            </a:r>
            <a:endParaRPr sz="20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336863" y="2894550"/>
            <a:ext cx="8551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交通：JR線、新東名高速道路、富士　　　山静岡空港</a:t>
            </a:r>
            <a:r>
              <a:rPr lang="ja" sz="2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などなど</a:t>
            </a:r>
            <a:endParaRPr sz="20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600988" y="232575"/>
            <a:ext cx="5942026" cy="14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1798500" y="386475"/>
            <a:ext cx="5547000" cy="1108200"/>
          </a:xfrm>
          <a:prstGeom prst="rect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6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島田市金谷</a:t>
            </a:r>
            <a:endParaRPr sz="60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600988" y="232575"/>
            <a:ext cx="5942026" cy="14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1798500" y="386475"/>
            <a:ext cx="5547000" cy="1108200"/>
          </a:xfrm>
          <a:prstGeom prst="rect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6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島田市金谷</a:t>
            </a:r>
            <a:endParaRPr sz="60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22725" y="1886328"/>
            <a:ext cx="8698550" cy="14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296250" y="2219200"/>
            <a:ext cx="8551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6000" b="1" dirty="0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これだけある</a:t>
            </a:r>
            <a:r>
              <a:rPr lang="ja-JP" altLang="en-US" sz="6000" b="1" dirty="0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のに</a:t>
            </a:r>
            <a:r>
              <a:rPr lang="ja" sz="6000" b="1" dirty="0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......</a:t>
            </a:r>
            <a:endParaRPr sz="6000" b="1" dirty="0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3" name="Google Shape;102;p19">
            <a:extLst>
              <a:ext uri="{FF2B5EF4-FFF2-40B4-BE49-F238E27FC236}">
                <a16:creationId xmlns:a16="http://schemas.microsoft.com/office/drawing/2014/main" id="{DA17EC8D-55E9-2411-716D-2A6947627A50}"/>
              </a:ext>
            </a:extLst>
          </p:cNvPr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22725" y="3534903"/>
            <a:ext cx="8698550" cy="14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5;p21">
            <a:extLst>
              <a:ext uri="{FF2B5EF4-FFF2-40B4-BE49-F238E27FC236}">
                <a16:creationId xmlns:a16="http://schemas.microsoft.com/office/drawing/2014/main" id="{7DC78AED-77D4-8F1E-660A-3D21506AA0F0}"/>
              </a:ext>
            </a:extLst>
          </p:cNvPr>
          <p:cNvSpPr txBox="1"/>
          <p:nvPr/>
        </p:nvSpPr>
        <p:spPr>
          <a:xfrm>
            <a:off x="222725" y="3577935"/>
            <a:ext cx="869855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7000" dirty="0">
                <a:solidFill>
                  <a:srgbClr val="CC0000"/>
                </a:solidFill>
                <a:latin typeface="M PLUS 1p Black"/>
                <a:ea typeface="M PLUS 1p Black"/>
                <a:cs typeface="M PLUS 1p Black"/>
                <a:sym typeface="M PLUS 1p Black"/>
              </a:rPr>
              <a:t>島田市に吸収され</a:t>
            </a:r>
            <a:r>
              <a:rPr lang="ja-JP" altLang="en-US" sz="7000" dirty="0">
                <a:solidFill>
                  <a:srgbClr val="CC0000"/>
                </a:solidFill>
                <a:latin typeface="M PLUS 1p Black"/>
                <a:ea typeface="M PLUS 1p Black"/>
                <a:cs typeface="M PLUS 1p Black"/>
                <a:sym typeface="M PLUS 1p Black"/>
              </a:rPr>
              <a:t>た</a:t>
            </a:r>
            <a:endParaRPr sz="7000" dirty="0">
              <a:solidFill>
                <a:srgbClr val="CC0000"/>
              </a:solidFill>
              <a:latin typeface="M PLUS 1p Black"/>
              <a:ea typeface="M PLUS 1p Black"/>
              <a:cs typeface="M PLUS 1p Black"/>
              <a:sym typeface="M PLUS 1p Black"/>
            </a:endParaRPr>
          </a:p>
        </p:txBody>
      </p:sp>
      <p:sp>
        <p:nvSpPr>
          <p:cNvPr id="4" name="Google Shape;116;p21">
            <a:extLst>
              <a:ext uri="{FF2B5EF4-FFF2-40B4-BE49-F238E27FC236}">
                <a16:creationId xmlns:a16="http://schemas.microsoft.com/office/drawing/2014/main" id="{38E80F36-51EE-DBF2-8E05-1E21E988385A}"/>
              </a:ext>
            </a:extLst>
          </p:cNvPr>
          <p:cNvSpPr txBox="1"/>
          <p:nvPr/>
        </p:nvSpPr>
        <p:spPr>
          <a:xfrm>
            <a:off x="707250" y="4558132"/>
            <a:ext cx="7729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 dirty="0">
                <a:solidFill>
                  <a:srgbClr val="CC0000"/>
                </a:solidFill>
                <a:latin typeface="M PLUS 1p Black"/>
                <a:ea typeface="M PLUS 1p Black"/>
                <a:cs typeface="M PLUS 1p Black"/>
                <a:sym typeface="M PLUS 1p Black"/>
              </a:rPr>
              <a:t>※2005年に金谷町は島田市によって実質的な吸収合併をされる</a:t>
            </a:r>
            <a:endParaRPr sz="1300" dirty="0">
              <a:solidFill>
                <a:srgbClr val="CC0000"/>
              </a:solidFill>
              <a:latin typeface="M PLUS 1p Black"/>
              <a:ea typeface="M PLUS 1p Black"/>
              <a:cs typeface="M PLUS 1p Black"/>
              <a:sym typeface="M PLUS 1p Black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/>
        </p:nvSpPr>
        <p:spPr>
          <a:xfrm>
            <a:off x="191975" y="174825"/>
            <a:ext cx="7960200" cy="8772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500" b="1">
                <a:latin typeface="M PLUS 1p"/>
                <a:ea typeface="M PLUS 1p"/>
                <a:cs typeface="M PLUS 1p"/>
                <a:sym typeface="M PLUS 1p"/>
              </a:rPr>
              <a:t>そもそもの衰えの原因 … </a:t>
            </a:r>
            <a:endParaRPr sz="4500" b="1"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50" y="2347438"/>
            <a:ext cx="2529000" cy="16812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/>
        </p:nvSpPr>
        <p:spPr>
          <a:xfrm>
            <a:off x="1393850" y="4137725"/>
            <a:ext cx="7580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都会に人とお金を取られてる</a:t>
            </a:r>
            <a:endParaRPr sz="4000" b="1"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1975" y="1181063"/>
            <a:ext cx="2827626" cy="282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 txBox="1"/>
          <p:nvPr/>
        </p:nvSpPr>
        <p:spPr>
          <a:xfrm>
            <a:off x="829150" y="1515075"/>
            <a:ext cx="2049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5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金谷</a:t>
            </a:r>
            <a:endParaRPr sz="3500" b="1">
              <a:latin typeface="M PLUS 1p"/>
              <a:ea typeface="M PLUS 1p"/>
              <a:cs typeface="M PLUS 1p"/>
              <a:sym typeface="M PLUS 1p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6450" y="1352550"/>
            <a:ext cx="2543175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191975" y="174825"/>
            <a:ext cx="7960200" cy="8772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500" b="1">
                <a:latin typeface="M PLUS 1p"/>
                <a:ea typeface="M PLUS 1p"/>
                <a:cs typeface="M PLUS 1p"/>
                <a:sym typeface="M PLUS 1p"/>
              </a:rPr>
              <a:t>ならば取り返すまで</a:t>
            </a:r>
            <a:endParaRPr sz="4500" b="1"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8550" y="2539821"/>
            <a:ext cx="3123900" cy="19038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975" y="1227150"/>
            <a:ext cx="1903800" cy="1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411714">
            <a:off x="1217591" y="1015191"/>
            <a:ext cx="3290616" cy="355996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/>
          <p:nvPr/>
        </p:nvSpPr>
        <p:spPr>
          <a:xfrm>
            <a:off x="4404614" y="1597275"/>
            <a:ext cx="2531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5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金谷</a:t>
            </a:r>
            <a:endParaRPr sz="3500" b="1">
              <a:latin typeface="M PLUS 1p"/>
              <a:ea typeface="M PLUS 1p"/>
              <a:cs typeface="M PLUS 1p"/>
              <a:sym typeface="M PLUS 1p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3534" y="1571899"/>
            <a:ext cx="1760467" cy="213527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 txBox="1"/>
          <p:nvPr/>
        </p:nvSpPr>
        <p:spPr>
          <a:xfrm>
            <a:off x="81000" y="64650"/>
            <a:ext cx="8982000" cy="5014200"/>
          </a:xfrm>
          <a:prstGeom prst="rect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5175" y="2403642"/>
            <a:ext cx="2162400" cy="13338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 rotWithShape="1">
          <a:blip r:embed="rId5">
            <a:alphaModFix/>
          </a:blip>
          <a:srcRect r="813" b="4516"/>
          <a:stretch/>
        </p:blipFill>
        <p:spPr>
          <a:xfrm rot="1169518">
            <a:off x="4051602" y="-173518"/>
            <a:ext cx="4172270" cy="351443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/>
        </p:nvSpPr>
        <p:spPr>
          <a:xfrm>
            <a:off x="1278300" y="3889850"/>
            <a:ext cx="65874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5100" b="1">
                <a:solidFill>
                  <a:srgbClr val="FF0000"/>
                </a:solidFill>
                <a:latin typeface="M PLUS 1p"/>
                <a:ea typeface="M PLUS 1p"/>
                <a:cs typeface="M PLUS 1p"/>
                <a:sym typeface="M PLUS 1p"/>
              </a:rPr>
              <a:t>都会人ホイホイ</a:t>
            </a:r>
            <a:endParaRPr sz="5100" b="1">
              <a:solidFill>
                <a:srgbClr val="FF0000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900" y="961273"/>
            <a:ext cx="1864076" cy="18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7200" y="1838423"/>
            <a:ext cx="1864076" cy="18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7412" y="1149050"/>
            <a:ext cx="1330464" cy="13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7999" y="1972637"/>
            <a:ext cx="1330464" cy="13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 rotWithShape="1">
          <a:blip r:embed="rId7">
            <a:alphaModFix/>
          </a:blip>
          <a:srcRect r="50876" b="31186"/>
          <a:stretch/>
        </p:blipFill>
        <p:spPr>
          <a:xfrm rot="-8361897">
            <a:off x="5473497" y="127961"/>
            <a:ext cx="1648879" cy="216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155361">
            <a:off x="7155569" y="3440742"/>
            <a:ext cx="1669160" cy="1577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/>
        </p:nvSpPr>
        <p:spPr>
          <a:xfrm>
            <a:off x="196550" y="216050"/>
            <a:ext cx="8225700" cy="7233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5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設置場所：都会人が集まるところ</a:t>
            </a:r>
            <a:endParaRPr sz="35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550" y="1226650"/>
            <a:ext cx="5750449" cy="3740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 rotWithShape="1">
          <a:blip r:embed="rId4">
            <a:alphaModFix/>
          </a:blip>
          <a:srcRect l="-5834" t="17373" r="9402" b="22573"/>
          <a:stretch/>
        </p:blipFill>
        <p:spPr>
          <a:xfrm>
            <a:off x="3959800" y="2383850"/>
            <a:ext cx="4462500" cy="2451900"/>
          </a:xfrm>
          <a:prstGeom prst="wedgeRoundRectCallout">
            <a:avLst>
              <a:gd name="adj1" fmla="val -79303"/>
              <a:gd name="adj2" fmla="val -74266"/>
              <a:gd name="adj3" fmla="val 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2" name="Google Shape;172;p27"/>
          <p:cNvSpPr txBox="1"/>
          <p:nvPr/>
        </p:nvSpPr>
        <p:spPr>
          <a:xfrm>
            <a:off x="1646400" y="4302700"/>
            <a:ext cx="1420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5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金谷駅</a:t>
            </a:r>
            <a:endParaRPr sz="25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730175" y="2165175"/>
            <a:ext cx="2765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500" b="1">
                <a:solidFill>
                  <a:srgbClr val="FF0000"/>
                </a:solidFill>
                <a:latin typeface="M PLUS 1p"/>
                <a:ea typeface="M PLUS 1p"/>
                <a:cs typeface="M PLUS 1p"/>
                <a:sym typeface="M PLUS 1p"/>
              </a:rPr>
              <a:t>新東名高速道路</a:t>
            </a:r>
            <a:endParaRPr sz="2500" b="1">
              <a:solidFill>
                <a:srgbClr val="FF0000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174" name="Google Shape;174;p27"/>
          <p:cNvSpPr txBox="1"/>
          <p:nvPr/>
        </p:nvSpPr>
        <p:spPr>
          <a:xfrm>
            <a:off x="4424050" y="1372950"/>
            <a:ext cx="3534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5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島田金谷IC</a:t>
            </a:r>
            <a:endParaRPr sz="50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/>
        </p:nvSpPr>
        <p:spPr>
          <a:xfrm>
            <a:off x="196550" y="216050"/>
            <a:ext cx="8225700" cy="7233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5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島田市もがんばってる</a:t>
            </a:r>
            <a:endParaRPr sz="35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366650" y="1164150"/>
            <a:ext cx="78855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5200">
                <a:solidFill>
                  <a:schemeClr val="dk1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KADODE　OIGAWA</a:t>
            </a:r>
            <a:endParaRPr sz="5200">
              <a:solidFill>
                <a:schemeClr val="dk1"/>
              </a:solidFill>
              <a:latin typeface="M PLUS 1p ExtraBold"/>
              <a:ea typeface="M PLUS 1p ExtraBold"/>
              <a:cs typeface="M PLUS 1p ExtraBold"/>
              <a:sym typeface="M PLUS 1p ExtraBold"/>
            </a:endParaRPr>
          </a:p>
        </p:txBody>
      </p:sp>
      <p:sp>
        <p:nvSpPr>
          <p:cNvPr id="181" name="Google Shape;181;p28"/>
          <p:cNvSpPr txBox="1"/>
          <p:nvPr/>
        </p:nvSpPr>
        <p:spPr>
          <a:xfrm>
            <a:off x="5889750" y="2825750"/>
            <a:ext cx="269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新東名島田金谷IC下</a:t>
            </a:r>
            <a:endParaRPr sz="20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2020年開業</a:t>
            </a:r>
            <a:endParaRPr sz="20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 rotWithShape="1">
          <a:blip r:embed="rId3">
            <a:alphaModFix/>
          </a:blip>
          <a:srcRect b="20691"/>
          <a:stretch/>
        </p:blipFill>
        <p:spPr>
          <a:xfrm>
            <a:off x="511225" y="2189350"/>
            <a:ext cx="5117425" cy="2679600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9"/>
          <p:cNvPicPr preferRelativeResize="0"/>
          <p:nvPr/>
        </p:nvPicPr>
        <p:blipFill rotWithShape="1">
          <a:blip r:embed="rId3">
            <a:alphaModFix/>
          </a:blip>
          <a:srcRect l="10182" t="28293" r="7567" b="13031"/>
          <a:stretch/>
        </p:blipFill>
        <p:spPr>
          <a:xfrm>
            <a:off x="295175" y="1351025"/>
            <a:ext cx="6132199" cy="30573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8" name="Google Shape;188;p29"/>
          <p:cNvSpPr txBox="1"/>
          <p:nvPr/>
        </p:nvSpPr>
        <p:spPr>
          <a:xfrm>
            <a:off x="156150" y="195275"/>
            <a:ext cx="8831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rPr>
              <a:t>KADODE OIGAWA / 門出おおいがわ</a:t>
            </a:r>
            <a:endParaRPr sz="4000" b="1">
              <a:solidFill>
                <a:schemeClr val="dk1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189" name="Google Shape;189;p29"/>
          <p:cNvSpPr/>
          <p:nvPr/>
        </p:nvSpPr>
        <p:spPr>
          <a:xfrm>
            <a:off x="5157575" y="2571750"/>
            <a:ext cx="1796700" cy="1620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9"/>
          <p:cNvSpPr txBox="1"/>
          <p:nvPr/>
        </p:nvSpPr>
        <p:spPr>
          <a:xfrm>
            <a:off x="6427375" y="3112650"/>
            <a:ext cx="2716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300" b="1">
                <a:solidFill>
                  <a:srgbClr val="FF0000"/>
                </a:solidFill>
                <a:latin typeface="M PLUS 1p"/>
                <a:ea typeface="M PLUS 1p"/>
                <a:cs typeface="M PLUS 1p"/>
                <a:sym typeface="M PLUS 1p"/>
              </a:rPr>
              <a:t>大井川鉄道門出駅</a:t>
            </a:r>
            <a:endParaRPr sz="2300" b="1">
              <a:solidFill>
                <a:srgbClr val="FF0000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191" name="Google Shape;191;p29"/>
          <p:cNvSpPr/>
          <p:nvPr/>
        </p:nvSpPr>
        <p:spPr>
          <a:xfrm>
            <a:off x="2491625" y="951150"/>
            <a:ext cx="2889000" cy="1620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9"/>
          <p:cNvSpPr txBox="1"/>
          <p:nvPr/>
        </p:nvSpPr>
        <p:spPr>
          <a:xfrm>
            <a:off x="5464175" y="1514313"/>
            <a:ext cx="2716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300" b="1">
                <a:solidFill>
                  <a:srgbClr val="FF0000"/>
                </a:solidFill>
                <a:latin typeface="M PLUS 1p"/>
                <a:ea typeface="M PLUS 1p"/>
                <a:cs typeface="M PLUS 1p"/>
                <a:sym typeface="M PLUS 1p"/>
              </a:rPr>
              <a:t>新東名島田金谷IC</a:t>
            </a:r>
            <a:endParaRPr sz="2300" b="1">
              <a:solidFill>
                <a:srgbClr val="FF0000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203</Words>
  <Application>Microsoft Office PowerPoint</Application>
  <PresentationFormat>画面に合わせる (16:9)</PresentationFormat>
  <Paragraphs>48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3" baseType="lpstr">
      <vt:lpstr>Arial</vt:lpstr>
      <vt:lpstr>M PLUS 1p</vt:lpstr>
      <vt:lpstr>Impact</vt:lpstr>
      <vt:lpstr>M PLUS 1p Black</vt:lpstr>
      <vt:lpstr>M PLUS 1p ExtraBold</vt:lpstr>
      <vt:lpstr>Simple Light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大石 憲正</cp:lastModifiedBy>
  <cp:revision>6</cp:revision>
  <dcterms:modified xsi:type="dcterms:W3CDTF">2024-02-19T05:04:57Z</dcterms:modified>
</cp:coreProperties>
</file>